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256" r:id="rId3"/>
    <p:sldId id="273" r:id="rId4"/>
    <p:sldId id="261" r:id="rId5"/>
    <p:sldId id="257" r:id="rId6"/>
    <p:sldId id="270" r:id="rId7"/>
    <p:sldId id="277" r:id="rId8"/>
    <p:sldId id="260" r:id="rId9"/>
    <p:sldId id="258" r:id="rId10"/>
    <p:sldId id="272" r:id="rId11"/>
    <p:sldId id="259" r:id="rId12"/>
    <p:sldId id="269" r:id="rId13"/>
    <p:sldId id="262" r:id="rId14"/>
    <p:sldId id="263" r:id="rId15"/>
    <p:sldId id="266" r:id="rId16"/>
    <p:sldId id="275" r:id="rId17"/>
    <p:sldId id="268" r:id="rId18"/>
    <p:sldId id="274" r:id="rId19"/>
    <p:sldId id="278" r:id="rId20"/>
    <p:sldId id="280" r:id="rId21"/>
    <p:sldId id="281" r:id="rId22"/>
    <p:sldId id="267" r:id="rId23"/>
    <p:sldId id="271"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FFCC"/>
    <a:srgbClr val="00FF00"/>
    <a:srgbClr val="008000"/>
    <a:srgbClr val="FFFF00"/>
    <a:srgbClr val="00FFFF"/>
    <a:srgbClr val="FF0000"/>
    <a:srgbClr val="FFCC66"/>
    <a:srgbClr val="0033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7" autoAdjust="0"/>
  </p:normalViewPr>
  <p:slideViewPr>
    <p:cSldViewPr>
      <p:cViewPr varScale="1">
        <p:scale>
          <a:sx n="40" d="100"/>
          <a:sy n="40" d="100"/>
        </p:scale>
        <p:origin x="-30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6E3F6-4B3D-4EE6-9564-463396B6B0E6}" type="datetimeFigureOut">
              <a:rPr lang="en-AU" smtClean="0"/>
              <a:t>19/02/2014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41FE5-699E-4BCD-809B-633C52D5EC73}" type="slidenum">
              <a:rPr lang="en-AU" smtClean="0"/>
              <a:t>‹#›</a:t>
            </a:fld>
            <a:endParaRPr lang="en-AU"/>
          </a:p>
        </p:txBody>
      </p:sp>
    </p:spTree>
    <p:extLst>
      <p:ext uri="{BB962C8B-B14F-4D97-AF65-F5344CB8AC3E}">
        <p14:creationId xmlns:p14="http://schemas.microsoft.com/office/powerpoint/2010/main" val="50324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E8061B01-5128-4815-98FB-BD5FD179934D}" type="slidenum">
              <a:rPr lang="en-US" smtClean="0">
                <a:cs typeface="Arial" charset="0"/>
              </a:rPr>
              <a:pPr/>
              <a:t>19</a:t>
            </a:fld>
            <a:endParaRPr lang="en-US"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r>
              <a:rPr lang="en-US" sz="1600" b="1" dirty="0" smtClean="0">
                <a:latin typeface="Times New Roman" pitchFamily="18" charset="0"/>
              </a:rPr>
              <a:t>Mark –</a:t>
            </a:r>
            <a:r>
              <a:rPr lang="en-US" sz="1600" b="0" i="1" dirty="0" smtClean="0">
                <a:latin typeface="Times New Roman" pitchFamily="18" charset="0"/>
              </a:rPr>
              <a:t> (5 seconds of silence) </a:t>
            </a:r>
            <a:r>
              <a:rPr lang="en-US" sz="1200" kern="1200" dirty="0" smtClean="0">
                <a:solidFill>
                  <a:schemeClr val="tx1"/>
                </a:solidFill>
                <a:effectLst/>
                <a:latin typeface="Arial" charset="0"/>
                <a:ea typeface="+mn-ea"/>
                <a:cs typeface="+mn-cs"/>
              </a:rPr>
              <a:t>The issue as McLaren has shown that to reverse climate change requires removing several trillion tons of carbon dioxide from the earth’s atmosphere and oceans. Only Ocean Seaweed Forests have the following characteristics:</a:t>
            </a:r>
          </a:p>
          <a:p>
            <a:pPr lvl="0"/>
            <a:r>
              <a:rPr lang="en-US" sz="1200" kern="1200" dirty="0" smtClean="0">
                <a:solidFill>
                  <a:schemeClr val="tx1"/>
                </a:solidFill>
                <a:effectLst/>
                <a:latin typeface="Arial" charset="0"/>
                <a:ea typeface="+mn-ea"/>
                <a:cs typeface="+mn-cs"/>
              </a:rPr>
              <a:t>Can scale up to meet the legacy CO</a:t>
            </a:r>
            <a:r>
              <a:rPr lang="en-US" sz="1200" kern="1200" baseline="-25000" dirty="0" smtClean="0">
                <a:solidFill>
                  <a:schemeClr val="tx1"/>
                </a:solidFill>
                <a:effectLst/>
                <a:latin typeface="Arial" charset="0"/>
                <a:ea typeface="+mn-ea"/>
                <a:cs typeface="+mn-cs"/>
              </a:rPr>
              <a:t>2</a:t>
            </a:r>
            <a:r>
              <a:rPr lang="en-US" sz="1200" kern="1200" dirty="0" smtClean="0">
                <a:solidFill>
                  <a:schemeClr val="tx1"/>
                </a:solidFill>
                <a:effectLst/>
                <a:latin typeface="Arial" charset="0"/>
                <a:ea typeface="+mn-ea"/>
                <a:cs typeface="+mn-cs"/>
              </a:rPr>
              <a:t> removal requirement</a:t>
            </a:r>
          </a:p>
          <a:p>
            <a:pPr lvl="0"/>
            <a:r>
              <a:rPr lang="en-US" sz="1200" kern="1200" dirty="0" smtClean="0">
                <a:solidFill>
                  <a:schemeClr val="tx1"/>
                </a:solidFill>
                <a:effectLst/>
                <a:latin typeface="Arial" charset="0"/>
                <a:ea typeface="+mn-ea"/>
                <a:cs typeface="+mn-cs"/>
              </a:rPr>
              <a:t>Prevent more CO</a:t>
            </a:r>
            <a:r>
              <a:rPr lang="en-US" sz="1200" kern="1200" baseline="-25000" dirty="0" smtClean="0">
                <a:solidFill>
                  <a:schemeClr val="tx1"/>
                </a:solidFill>
                <a:effectLst/>
                <a:latin typeface="Arial" charset="0"/>
                <a:ea typeface="+mn-ea"/>
                <a:cs typeface="+mn-cs"/>
              </a:rPr>
              <a:t>2 </a:t>
            </a:r>
            <a:r>
              <a:rPr lang="en-US" sz="1200" kern="1200" dirty="0" smtClean="0">
                <a:solidFill>
                  <a:schemeClr val="tx1"/>
                </a:solidFill>
                <a:effectLst/>
                <a:latin typeface="Arial" charset="0"/>
                <a:ea typeface="+mn-ea"/>
                <a:cs typeface="+mn-cs"/>
              </a:rPr>
              <a:t>by replacing all fossil fuels</a:t>
            </a:r>
          </a:p>
          <a:p>
            <a:pPr lvl="0"/>
            <a:r>
              <a:rPr lang="en-US" sz="1200" kern="1200" dirty="0" smtClean="0">
                <a:solidFill>
                  <a:schemeClr val="tx1"/>
                </a:solidFill>
                <a:effectLst/>
                <a:latin typeface="Arial" charset="0"/>
                <a:ea typeface="+mn-ea"/>
                <a:cs typeface="+mn-cs"/>
              </a:rPr>
              <a:t>Feed the world</a:t>
            </a:r>
          </a:p>
          <a:p>
            <a:pPr lvl="0"/>
            <a:r>
              <a:rPr lang="en-US" sz="1200" kern="1200" dirty="0" smtClean="0">
                <a:solidFill>
                  <a:schemeClr val="tx1"/>
                </a:solidFill>
                <a:effectLst/>
                <a:latin typeface="Arial" charset="0"/>
                <a:ea typeface="+mn-ea"/>
                <a:cs typeface="+mn-cs"/>
              </a:rPr>
              <a:t>Restore ocean health (eliminate acidification, hypoxia, </a:t>
            </a:r>
            <a:r>
              <a:rPr lang="en-US" sz="1200" kern="1200" dirty="0" err="1" smtClean="0">
                <a:solidFill>
                  <a:schemeClr val="tx1"/>
                </a:solidFill>
                <a:effectLst/>
                <a:latin typeface="Arial" charset="0"/>
                <a:ea typeface="+mn-ea"/>
                <a:cs typeface="+mn-cs"/>
              </a:rPr>
              <a:t>denitrification</a:t>
            </a:r>
            <a:r>
              <a:rPr lang="en-US" sz="1200" kern="1200" dirty="0" smtClean="0">
                <a:solidFill>
                  <a:schemeClr val="tx1"/>
                </a:solidFill>
                <a:effectLst/>
                <a:latin typeface="Arial" charset="0"/>
                <a:ea typeface="+mn-ea"/>
                <a:cs typeface="+mn-cs"/>
              </a:rPr>
              <a:t>, etc.)</a:t>
            </a:r>
          </a:p>
          <a:p>
            <a:r>
              <a:rPr lang="en-US" sz="1200" kern="1200" dirty="0" smtClean="0">
                <a:solidFill>
                  <a:schemeClr val="tx1"/>
                </a:solidFill>
                <a:effectLst/>
                <a:latin typeface="Arial" charset="0"/>
                <a:ea typeface="+mn-ea"/>
                <a:cs typeface="+mn-cs"/>
              </a:rPr>
              <a:t>Make a profit, in a natural ecological sustainable restorative method.</a:t>
            </a:r>
          </a:p>
          <a:p>
            <a:r>
              <a:rPr lang="en-US" sz="1200" b="1" i="1" kern="1200" dirty="0" smtClean="0">
                <a:solidFill>
                  <a:srgbClr val="FF0000"/>
                </a:solidFill>
                <a:effectLst/>
                <a:latin typeface="Arial" charset="0"/>
                <a:ea typeface="+mn-ea"/>
                <a:cs typeface="+mn-cs"/>
              </a:rPr>
              <a:t>Save this slide for answering a question?</a:t>
            </a:r>
            <a:endParaRPr lang="en-US" sz="1600" b="1" i="1" dirty="0" smtClean="0">
              <a:solidFill>
                <a:srgbClr val="FF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Mark – </a:t>
            </a:r>
            <a:r>
              <a:rPr lang="en-US" b="0" dirty="0" smtClean="0"/>
              <a:t>We might take advantage of advances in reformatting bio-methane into hydrogen or carbon capture and storage from power plant exhaust to remove another 17 billion tons per year of carbon dioxide from our air and water.</a:t>
            </a:r>
            <a:endParaRPr lang="en-US" dirty="0"/>
          </a:p>
        </p:txBody>
      </p:sp>
      <p:sp>
        <p:nvSpPr>
          <p:cNvPr id="4" name="Slide Number Placeholder 3"/>
          <p:cNvSpPr>
            <a:spLocks noGrp="1"/>
          </p:cNvSpPr>
          <p:nvPr>
            <p:ph type="sldNum" sz="quarter" idx="10"/>
          </p:nvPr>
        </p:nvSpPr>
        <p:spPr/>
        <p:txBody>
          <a:bodyPr/>
          <a:lstStyle/>
          <a:p>
            <a:pPr>
              <a:defRPr/>
            </a:pPr>
            <a:fld id="{4D272540-85B9-4647-B3E0-4D7F72AB7F68}" type="slidenum">
              <a:rPr lang="en-US" smtClean="0"/>
              <a:pPr>
                <a:defRPr/>
              </a:pPr>
              <a:t>20</a:t>
            </a:fld>
            <a:endParaRPr lang="en-US"/>
          </a:p>
        </p:txBody>
      </p:sp>
    </p:spTree>
    <p:extLst>
      <p:ext uri="{BB962C8B-B14F-4D97-AF65-F5344CB8AC3E}">
        <p14:creationId xmlns:p14="http://schemas.microsoft.com/office/powerpoint/2010/main" val="92784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1E8466F-EE62-48FF-BC39-88B3D7861110}"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279029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E8466F-EE62-48FF-BC39-88B3D7861110}"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40453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E8466F-EE62-48FF-BC39-88B3D7861110}"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282707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E8466F-EE62-48FF-BC39-88B3D7861110}"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372831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8466F-EE62-48FF-BC39-88B3D7861110}" type="datetimeFigureOut">
              <a:rPr lang="en-AU" smtClean="0"/>
              <a:t>19/02/2014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409024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1E8466F-EE62-48FF-BC39-88B3D7861110}" type="datetimeFigureOut">
              <a:rPr lang="en-AU" smtClean="0"/>
              <a:t>19/02/2014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345743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1E8466F-EE62-48FF-BC39-88B3D7861110}" type="datetimeFigureOut">
              <a:rPr lang="en-AU" smtClean="0"/>
              <a:t>19/02/2014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180599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1E8466F-EE62-48FF-BC39-88B3D7861110}" type="datetimeFigureOut">
              <a:rPr lang="en-AU" smtClean="0"/>
              <a:t>19/02/2014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142466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8466F-EE62-48FF-BC39-88B3D7861110}" type="datetimeFigureOut">
              <a:rPr lang="en-AU" smtClean="0"/>
              <a:t>19/02/2014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155698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466F-EE62-48FF-BC39-88B3D7861110}" type="datetimeFigureOut">
              <a:rPr lang="en-AU" smtClean="0"/>
              <a:t>19/02/2014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360682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466F-EE62-48FF-BC39-88B3D7861110}" type="datetimeFigureOut">
              <a:rPr lang="en-AU" smtClean="0"/>
              <a:t>19/02/2014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1AC7482-BF5B-4785-AB95-DDF61E8707E8}" type="slidenum">
              <a:rPr lang="en-AU" smtClean="0"/>
              <a:t>‹#›</a:t>
            </a:fld>
            <a:endParaRPr lang="en-AU"/>
          </a:p>
        </p:txBody>
      </p:sp>
    </p:spTree>
    <p:extLst>
      <p:ext uri="{BB962C8B-B14F-4D97-AF65-F5344CB8AC3E}">
        <p14:creationId xmlns:p14="http://schemas.microsoft.com/office/powerpoint/2010/main" val="391512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8466F-EE62-48FF-BC39-88B3D7861110}" type="datetimeFigureOut">
              <a:rPr lang="en-AU" smtClean="0"/>
              <a:t>19/02/2014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C7482-BF5B-4785-AB95-DDF61E8707E8}" type="slidenum">
              <a:rPr lang="en-AU" smtClean="0"/>
              <a:t>‹#›</a:t>
            </a:fld>
            <a:endParaRPr lang="en-AU"/>
          </a:p>
        </p:txBody>
      </p:sp>
    </p:spTree>
    <p:extLst>
      <p:ext uri="{BB962C8B-B14F-4D97-AF65-F5344CB8AC3E}">
        <p14:creationId xmlns:p14="http://schemas.microsoft.com/office/powerpoint/2010/main" val="422022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fixtheclimat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ussgeorge.net/wp-content/uploads/2013/03/bloom_sixyears_marked1.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lgaeindustrymagazine.com/nasas-omega-scientist-dr-jonathan-trent/"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au/url?sa=i&amp;source=images&amp;cd=&amp;cad=rja&amp;docid=cWa-WVzKKdy7KM&amp;tbnid=n_c-Ii4mdUn7uM&amp;ved=0CAgQjRw&amp;url=http://commons.wikimedia.org/wiki/File:Nasa-logo.gif&amp;ei=0qvrUtvfHsftkgW7s4DAAg&amp;psig=AFQjCNG-nT4lB9dTg5ws9teZiqIyAk1vrA&amp;ust=1391263058555801"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hinkprogress.org/climate/2014/01/17/3180811/world-climate-cataclys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feature=player_embedded&amp;v=BOvrNXGJhTA"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ps.gov/goga/naturescience/climate-change-causes.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hinkprogress.org/climate/2014/01/17/3180811/world-climate-cataclys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limate_change_in_the_Arctic"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evex.com/en/news/12-takeaways-from-the-ipcc-report/819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p:cNvSpPr txBox="1"/>
          <p:nvPr/>
        </p:nvSpPr>
        <p:spPr>
          <a:xfrm>
            <a:off x="1763688" y="1412776"/>
            <a:ext cx="5688632" cy="3416320"/>
          </a:xfrm>
          <a:prstGeom prst="rect">
            <a:avLst/>
          </a:prstGeom>
          <a:solidFill>
            <a:srgbClr val="FFCC66"/>
          </a:solidFill>
          <a:ln w="114300">
            <a:solidFill>
              <a:srgbClr val="00B050"/>
            </a:solidFill>
          </a:ln>
        </p:spPr>
        <p:txBody>
          <a:bodyPr wrap="square" rtlCol="0">
            <a:spAutoFit/>
          </a:bodyPr>
          <a:lstStyle/>
          <a:p>
            <a:pPr algn="ctr"/>
            <a:r>
              <a:rPr lang="en-AU" sz="5400" b="1" dirty="0">
                <a:solidFill>
                  <a:srgbClr val="00B050"/>
                </a:solidFill>
              </a:rPr>
              <a:t>Restorative Ocean </a:t>
            </a:r>
            <a:r>
              <a:rPr lang="en-AU" sz="5400" b="1" dirty="0" err="1">
                <a:solidFill>
                  <a:srgbClr val="00B050"/>
                </a:solidFill>
              </a:rPr>
              <a:t>Geoengineering</a:t>
            </a:r>
            <a:r>
              <a:rPr lang="en-AU" sz="5400" b="1" dirty="0">
                <a:solidFill>
                  <a:srgbClr val="00B050"/>
                </a:solidFill>
              </a:rPr>
              <a:t> </a:t>
            </a:r>
            <a:endParaRPr lang="en-AU" sz="5400" b="1" dirty="0" smtClean="0">
              <a:solidFill>
                <a:srgbClr val="00B050"/>
              </a:solidFill>
            </a:endParaRPr>
          </a:p>
          <a:p>
            <a:pPr algn="ctr"/>
            <a:r>
              <a:rPr lang="en-AU" sz="5400" b="1" dirty="0" smtClean="0">
                <a:solidFill>
                  <a:srgbClr val="00B050"/>
                </a:solidFill>
              </a:rPr>
              <a:t>to Prevent </a:t>
            </a:r>
          </a:p>
          <a:p>
            <a:pPr algn="ctr"/>
            <a:r>
              <a:rPr lang="en-AU" sz="5400" b="1" dirty="0" smtClean="0">
                <a:solidFill>
                  <a:srgbClr val="00B050"/>
                </a:solidFill>
              </a:rPr>
              <a:t>Global Warming</a:t>
            </a:r>
            <a:endParaRPr lang="en-AU" sz="5400" b="1" dirty="0">
              <a:solidFill>
                <a:srgbClr val="00B050"/>
              </a:solidFill>
            </a:endParaRPr>
          </a:p>
        </p:txBody>
      </p:sp>
    </p:spTree>
    <p:extLst>
      <p:ext uri="{BB962C8B-B14F-4D97-AF65-F5344CB8AC3E}">
        <p14:creationId xmlns:p14="http://schemas.microsoft.com/office/powerpoint/2010/main" val="370447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122" name="Picture 2" descr="http://www.herstwellness.com/wp-content/uploads/2013/03/Get_out_of_Jail_Free_for_the_Win_Wallpaper_Jx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95936" y="3140968"/>
            <a:ext cx="1224136" cy="1200329"/>
          </a:xfrm>
          <a:prstGeom prst="rect">
            <a:avLst/>
          </a:prstGeom>
          <a:noFill/>
        </p:spPr>
        <p:txBody>
          <a:bodyPr wrap="square" rtlCol="0">
            <a:spAutoFit/>
          </a:bodyPr>
          <a:lstStyle/>
          <a:p>
            <a:r>
              <a:rPr lang="en-AU" sz="7200" b="1" dirty="0" smtClean="0">
                <a:solidFill>
                  <a:schemeClr val="tx1">
                    <a:lumMod val="85000"/>
                    <a:lumOff val="15000"/>
                  </a:schemeClr>
                </a:solidFill>
              </a:rPr>
              <a:t>*</a:t>
            </a:r>
            <a:endParaRPr lang="en-AU" sz="7200" b="1" dirty="0">
              <a:solidFill>
                <a:schemeClr val="tx1">
                  <a:lumMod val="85000"/>
                  <a:lumOff val="15000"/>
                </a:schemeClr>
              </a:solidFill>
            </a:endParaRPr>
          </a:p>
        </p:txBody>
      </p:sp>
      <p:sp>
        <p:nvSpPr>
          <p:cNvPr id="6" name="TextBox 5"/>
          <p:cNvSpPr txBox="1"/>
          <p:nvPr/>
        </p:nvSpPr>
        <p:spPr>
          <a:xfrm>
            <a:off x="0" y="-99392"/>
            <a:ext cx="9144000" cy="1200329"/>
          </a:xfrm>
          <a:prstGeom prst="rect">
            <a:avLst/>
          </a:prstGeom>
          <a:noFill/>
        </p:spPr>
        <p:txBody>
          <a:bodyPr wrap="square" rtlCol="0">
            <a:spAutoFit/>
          </a:bodyPr>
          <a:lstStyle/>
          <a:p>
            <a:pPr algn="r"/>
            <a:r>
              <a:rPr lang="en-AU" sz="3600" b="1" dirty="0" smtClean="0">
                <a:solidFill>
                  <a:schemeClr val="tx1">
                    <a:lumMod val="85000"/>
                    <a:lumOff val="15000"/>
                  </a:schemeClr>
                </a:solidFill>
              </a:rPr>
              <a:t>* With Technological Fix through Restorative Ocean </a:t>
            </a:r>
            <a:r>
              <a:rPr lang="en-AU" sz="3600" b="1" dirty="0" err="1" smtClean="0">
                <a:solidFill>
                  <a:schemeClr val="tx1">
                    <a:lumMod val="85000"/>
                    <a:lumOff val="15000"/>
                  </a:schemeClr>
                </a:solidFill>
              </a:rPr>
              <a:t>Geoengineering</a:t>
            </a:r>
            <a:endParaRPr lang="en-AU" sz="3600" b="1" dirty="0">
              <a:solidFill>
                <a:schemeClr val="tx1">
                  <a:lumMod val="85000"/>
                  <a:lumOff val="15000"/>
                </a:schemeClr>
              </a:solidFill>
            </a:endParaRPr>
          </a:p>
        </p:txBody>
      </p:sp>
    </p:spTree>
    <p:extLst>
      <p:ext uri="{BB962C8B-B14F-4D97-AF65-F5344CB8AC3E}">
        <p14:creationId xmlns:p14="http://schemas.microsoft.com/office/powerpoint/2010/main" val="111150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84976" cy="830997"/>
          </a:xfrm>
          <a:prstGeom prst="rect">
            <a:avLst/>
          </a:prstGeom>
        </p:spPr>
        <p:txBody>
          <a:bodyPr wrap="square">
            <a:spAutoFit/>
          </a:bodyPr>
          <a:lstStyle/>
          <a:p>
            <a:r>
              <a:rPr lang="en-AU" sz="2400" b="1" dirty="0">
                <a:hlinkClick r:id="rId2"/>
              </a:rPr>
              <a:t>http://fixtheclimate.com</a:t>
            </a:r>
            <a:r>
              <a:rPr lang="en-AU" sz="2400" b="1" dirty="0" smtClean="0">
                <a:hlinkClick r:id="rId2"/>
              </a:rPr>
              <a:t>/</a:t>
            </a:r>
            <a:r>
              <a:rPr lang="en-AU" sz="2400" b="1" dirty="0" smtClean="0"/>
              <a:t> </a:t>
            </a:r>
          </a:p>
          <a:p>
            <a:endParaRPr lang="en-AU" sz="24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41" t="16875" r="35593" b="8368"/>
          <a:stretch/>
        </p:blipFill>
        <p:spPr bwMode="auto">
          <a:xfrm>
            <a:off x="179512" y="415498"/>
            <a:ext cx="8964488" cy="644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5496" y="692696"/>
            <a:ext cx="7056784" cy="792087"/>
          </a:xfrm>
          <a:prstGeom prst="ellipse">
            <a:avLst/>
          </a:prstGeom>
          <a:noFill/>
          <a:ln w="889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36512" y="1484785"/>
            <a:ext cx="7056784" cy="792087"/>
          </a:xfrm>
          <a:prstGeom prst="ellipse">
            <a:avLst/>
          </a:prstGeom>
          <a:noFill/>
          <a:ln w="889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36512" y="2420889"/>
            <a:ext cx="7056784" cy="792087"/>
          </a:xfrm>
          <a:prstGeom prst="ellipse">
            <a:avLst/>
          </a:prstGeom>
          <a:noFill/>
          <a:ln w="889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6512" y="3212977"/>
            <a:ext cx="7056784" cy="792087"/>
          </a:xfrm>
          <a:prstGeom prst="ellipse">
            <a:avLst/>
          </a:prstGeom>
          <a:noFill/>
          <a:ln w="889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p:nvPr/>
        </p:nvCxnSpPr>
        <p:spPr>
          <a:xfrm>
            <a:off x="179512" y="5373216"/>
            <a:ext cx="8605464" cy="129614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9512" y="5373216"/>
            <a:ext cx="8605464" cy="129614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70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14" t="13861" r="26365" b="4183"/>
          <a:stretch/>
        </p:blipFill>
        <p:spPr bwMode="auto">
          <a:xfrm>
            <a:off x="0" y="6517"/>
            <a:ext cx="9035802" cy="685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412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3" t="17110" r="52381" b="6075"/>
          <a:stretch/>
        </p:blipFill>
        <p:spPr bwMode="auto">
          <a:xfrm>
            <a:off x="2664296" y="-27643"/>
            <a:ext cx="6444208" cy="679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40768" y="6651724"/>
            <a:ext cx="7559824" cy="305668"/>
          </a:xfrm>
          <a:prstGeom prst="rect">
            <a:avLst/>
          </a:prstGeom>
        </p:spPr>
        <p:txBody>
          <a:bodyPr wrap="square">
            <a:spAutoFit/>
          </a:bodyPr>
          <a:lstStyle/>
          <a:p>
            <a:pPr algn="ctr"/>
            <a:r>
              <a:rPr lang="en-AU" sz="1400" dirty="0">
                <a:hlinkClick r:id="rId3"/>
              </a:rPr>
              <a:t>http://</a:t>
            </a:r>
            <a:r>
              <a:rPr lang="en-AU" sz="1400" dirty="0" smtClean="0">
                <a:hlinkClick r:id="rId3"/>
              </a:rPr>
              <a:t>russgeorge.net/wp-content/uploads/2013/03/bloom_sixyears_marked1.png</a:t>
            </a:r>
            <a:r>
              <a:rPr lang="en-AU" sz="1400" dirty="0" smtClean="0"/>
              <a:t> </a:t>
            </a:r>
            <a:endParaRPr lang="en-AU" sz="1400" dirty="0"/>
          </a:p>
        </p:txBody>
      </p:sp>
      <p:sp>
        <p:nvSpPr>
          <p:cNvPr id="2" name="TextBox 1"/>
          <p:cNvSpPr txBox="1"/>
          <p:nvPr/>
        </p:nvSpPr>
        <p:spPr>
          <a:xfrm>
            <a:off x="-180528" y="50284"/>
            <a:ext cx="3334910" cy="2800767"/>
          </a:xfrm>
          <a:prstGeom prst="rect">
            <a:avLst/>
          </a:prstGeom>
          <a:noFill/>
        </p:spPr>
        <p:txBody>
          <a:bodyPr wrap="square" rtlCol="0">
            <a:spAutoFit/>
          </a:bodyPr>
          <a:lstStyle/>
          <a:p>
            <a:pPr algn="ctr"/>
            <a:r>
              <a:rPr lang="en-AU" sz="4400" b="1" dirty="0">
                <a:solidFill>
                  <a:srgbClr val="00B050"/>
                </a:solidFill>
              </a:rPr>
              <a:t>Ocean </a:t>
            </a:r>
            <a:r>
              <a:rPr lang="en-AU" sz="4400" b="1" dirty="0" smtClean="0">
                <a:solidFill>
                  <a:srgbClr val="00B050"/>
                </a:solidFill>
              </a:rPr>
              <a:t>Restoration through Iron </a:t>
            </a:r>
            <a:r>
              <a:rPr lang="en-AU" sz="4400" b="1" dirty="0">
                <a:solidFill>
                  <a:srgbClr val="00B050"/>
                </a:solidFill>
              </a:rPr>
              <a:t>Fertilization?</a:t>
            </a:r>
            <a:endParaRPr lang="en-AU" sz="4400" b="1" dirty="0">
              <a:solidFill>
                <a:srgbClr val="00B050"/>
              </a:solidFill>
            </a:endParaRPr>
          </a:p>
        </p:txBody>
      </p:sp>
      <p:cxnSp>
        <p:nvCxnSpPr>
          <p:cNvPr id="5" name="Straight Arrow Connector 4"/>
          <p:cNvCxnSpPr/>
          <p:nvPr/>
        </p:nvCxnSpPr>
        <p:spPr>
          <a:xfrm>
            <a:off x="2555776" y="6021288"/>
            <a:ext cx="4248472" cy="0"/>
          </a:xfrm>
          <a:prstGeom prst="straightConnector1">
            <a:avLst/>
          </a:prstGeom>
          <a:ln w="152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2807057"/>
            <a:ext cx="2771800" cy="2062103"/>
          </a:xfrm>
          <a:prstGeom prst="rect">
            <a:avLst/>
          </a:prstGeom>
        </p:spPr>
        <p:txBody>
          <a:bodyPr wrap="square">
            <a:spAutoFit/>
          </a:bodyPr>
          <a:lstStyle/>
          <a:p>
            <a:pPr algn="ctr"/>
            <a:r>
              <a:rPr lang="en-AU" sz="3200" b="1" dirty="0" smtClean="0">
                <a:solidFill>
                  <a:srgbClr val="00B050"/>
                </a:solidFill>
              </a:rPr>
              <a:t>Amount of algae in Pacific Ocean near </a:t>
            </a:r>
            <a:r>
              <a:rPr lang="en-AU" sz="3200" b="1" dirty="0" smtClean="0">
                <a:solidFill>
                  <a:srgbClr val="00B050"/>
                </a:solidFill>
              </a:rPr>
              <a:t>Canada</a:t>
            </a:r>
            <a:endParaRPr lang="en-AU" sz="3200" b="1" dirty="0" smtClean="0">
              <a:solidFill>
                <a:srgbClr val="00B050"/>
              </a:solidFill>
            </a:endParaRPr>
          </a:p>
        </p:txBody>
      </p:sp>
      <p:sp>
        <p:nvSpPr>
          <p:cNvPr id="6" name="Rectangle 5"/>
          <p:cNvSpPr/>
          <p:nvPr/>
        </p:nvSpPr>
        <p:spPr>
          <a:xfrm>
            <a:off x="0" y="5085184"/>
            <a:ext cx="2555776" cy="1815882"/>
          </a:xfrm>
          <a:prstGeom prst="rect">
            <a:avLst/>
          </a:prstGeom>
        </p:spPr>
        <p:txBody>
          <a:bodyPr wrap="square">
            <a:spAutoFit/>
          </a:bodyPr>
          <a:lstStyle/>
          <a:p>
            <a:pPr algn="ctr"/>
            <a:r>
              <a:rPr lang="en-AU" sz="2800" b="1" dirty="0" smtClean="0">
                <a:solidFill>
                  <a:srgbClr val="00B050"/>
                </a:solidFill>
              </a:rPr>
              <a:t>Apparent result of </a:t>
            </a:r>
            <a:r>
              <a:rPr lang="en-AU" sz="2800" b="1" dirty="0" err="1" smtClean="0">
                <a:solidFill>
                  <a:srgbClr val="00B050"/>
                </a:solidFill>
              </a:rPr>
              <a:t>Haida</a:t>
            </a:r>
            <a:r>
              <a:rPr lang="en-AU" sz="2800" b="1" dirty="0" smtClean="0">
                <a:solidFill>
                  <a:srgbClr val="00B050"/>
                </a:solidFill>
              </a:rPr>
              <a:t> Salmon Iron Experiment</a:t>
            </a:r>
            <a:endParaRPr lang="en-AU" sz="2800" b="1" dirty="0">
              <a:solidFill>
                <a:srgbClr val="00B050"/>
              </a:solidFill>
            </a:endParaRPr>
          </a:p>
        </p:txBody>
      </p:sp>
      <p:sp>
        <p:nvSpPr>
          <p:cNvPr id="7" name="Oval 6"/>
          <p:cNvSpPr/>
          <p:nvPr/>
        </p:nvSpPr>
        <p:spPr>
          <a:xfrm>
            <a:off x="6084168" y="260648"/>
            <a:ext cx="1656184" cy="1148933"/>
          </a:xfrm>
          <a:prstGeom prst="ellipse">
            <a:avLst/>
          </a:prstGeom>
          <a:no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7884368" y="4941168"/>
            <a:ext cx="1152128" cy="369332"/>
          </a:xfrm>
          <a:prstGeom prst="rect">
            <a:avLst/>
          </a:prstGeom>
          <a:noFill/>
        </p:spPr>
        <p:txBody>
          <a:bodyPr wrap="square" rtlCol="0">
            <a:spAutoFit/>
          </a:bodyPr>
          <a:lstStyle/>
          <a:p>
            <a:r>
              <a:rPr lang="en-AU" b="1" dirty="0" smtClean="0"/>
              <a:t>Dumping?</a:t>
            </a:r>
            <a:endParaRPr lang="en-AU" b="1" dirty="0"/>
          </a:p>
        </p:txBody>
      </p:sp>
    </p:spTree>
    <p:extLst>
      <p:ext uri="{BB962C8B-B14F-4D97-AF65-F5344CB8AC3E}">
        <p14:creationId xmlns:p14="http://schemas.microsoft.com/office/powerpoint/2010/main" val="11070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4624"/>
            <a:ext cx="4572000" cy="6438775"/>
          </a:xfrm>
        </p:spPr>
        <p:txBody>
          <a:bodyPr>
            <a:noAutofit/>
          </a:bodyPr>
          <a:lstStyle/>
          <a:p>
            <a:r>
              <a:rPr lang="en-AU" sz="4000" b="1" dirty="0" smtClean="0">
                <a:solidFill>
                  <a:srgbClr val="0070C0"/>
                </a:solidFill>
              </a:rPr>
              <a:t>Solar Radiation Management - a shill for big oil?</a:t>
            </a:r>
          </a:p>
          <a:p>
            <a:r>
              <a:rPr lang="en-AU" sz="4000" b="1" dirty="0" err="1" smtClean="0">
                <a:solidFill>
                  <a:srgbClr val="0070C0"/>
                </a:solidFill>
              </a:rPr>
              <a:t>Geoengineering</a:t>
            </a:r>
            <a:r>
              <a:rPr lang="en-AU" sz="4000" b="1" dirty="0" smtClean="0">
                <a:solidFill>
                  <a:srgbClr val="0070C0"/>
                </a:solidFill>
              </a:rPr>
              <a:t> as scheme to avoid need for emission reduction?</a:t>
            </a:r>
          </a:p>
          <a:p>
            <a:r>
              <a:rPr lang="en-AU" sz="4000" b="1" dirty="0" smtClean="0">
                <a:solidFill>
                  <a:srgbClr val="0070C0"/>
                </a:solidFill>
              </a:rPr>
              <a:t>Do you sincerely want to be poor, fighting and hot?</a:t>
            </a:r>
            <a:endParaRPr lang="en-AU" sz="4000" b="1" dirty="0">
              <a:solidFill>
                <a:srgbClr val="0070C0"/>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04" t="17490" r="65302" b="11441"/>
          <a:stretch/>
        </p:blipFill>
        <p:spPr bwMode="auto">
          <a:xfrm>
            <a:off x="0" y="0"/>
            <a:ext cx="4572000" cy="684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6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3000"/>
                                        <p:tgtEl>
                                          <p:spTgt spid="3">
                                            <p:txEl>
                                              <p:pRg st="0" end="0"/>
                                            </p:txEl>
                                          </p:spTgt>
                                        </p:tgtEl>
                                      </p:cBhvr>
                                    </p:animEffect>
                                  </p:childTnLst>
                                </p:cTn>
                              </p:par>
                            </p:childTnLst>
                          </p:cTn>
                        </p:par>
                        <p:par>
                          <p:cTn id="9" fill="hold">
                            <p:stCondLst>
                              <p:cond delay="4000"/>
                            </p:stCondLst>
                            <p:childTnLst>
                              <p:par>
                                <p:cTn id="10" presetID="1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3000"/>
                                        <p:tgtEl>
                                          <p:spTgt spid="3">
                                            <p:txEl>
                                              <p:pRg st="1" end="1"/>
                                            </p:txEl>
                                          </p:spTgt>
                                        </p:tgtEl>
                                      </p:cBhvr>
                                    </p:animEffect>
                                  </p:childTnLst>
                                </p:cTn>
                              </p:par>
                            </p:childTnLst>
                          </p:cTn>
                        </p:par>
                        <p:par>
                          <p:cTn id="14" fill="hold">
                            <p:stCondLst>
                              <p:cond delay="8000"/>
                            </p:stCondLst>
                            <p:childTnLst>
                              <p:par>
                                <p:cTn id="15" presetID="1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2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http://www.noaanews.noaa.gov/stories2008/images/glob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5" y="-99392"/>
            <a:ext cx="9206365" cy="5904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12" y="5661248"/>
            <a:ext cx="9144000" cy="1077218"/>
          </a:xfrm>
          <a:prstGeom prst="rect">
            <a:avLst/>
          </a:prstGeom>
          <a:noFill/>
        </p:spPr>
        <p:txBody>
          <a:bodyPr wrap="square" rtlCol="0">
            <a:spAutoFit/>
          </a:bodyPr>
          <a:lstStyle/>
          <a:p>
            <a:pPr algn="ctr"/>
            <a:r>
              <a:rPr lang="en-AU" sz="3200" b="1" dirty="0" smtClean="0">
                <a:solidFill>
                  <a:srgbClr val="00B050"/>
                </a:solidFill>
              </a:rPr>
              <a:t>Area of low surface chlorophyll in world ocean 2009 </a:t>
            </a:r>
            <a:r>
              <a:rPr lang="en-AU" sz="3200" b="1" u="sng" dirty="0" smtClean="0">
                <a:solidFill>
                  <a:srgbClr val="00B050"/>
                </a:solidFill>
              </a:rPr>
              <a:t>50 million </a:t>
            </a:r>
            <a:r>
              <a:rPr lang="en-AU" sz="3200" b="1" dirty="0" smtClean="0">
                <a:solidFill>
                  <a:srgbClr val="00B050"/>
                </a:solidFill>
              </a:rPr>
              <a:t>square kilometres and growing</a:t>
            </a:r>
            <a:endParaRPr lang="en-AU" sz="3200" b="1" dirty="0">
              <a:solidFill>
                <a:srgbClr val="00B050"/>
              </a:solidFill>
            </a:endParaRPr>
          </a:p>
        </p:txBody>
      </p:sp>
      <p:sp>
        <p:nvSpPr>
          <p:cNvPr id="5" name="TextBox 4"/>
          <p:cNvSpPr txBox="1"/>
          <p:nvPr/>
        </p:nvSpPr>
        <p:spPr>
          <a:xfrm>
            <a:off x="107504" y="-99392"/>
            <a:ext cx="3312368" cy="1938992"/>
          </a:xfrm>
          <a:prstGeom prst="rect">
            <a:avLst/>
          </a:prstGeom>
          <a:solidFill>
            <a:srgbClr val="008000">
              <a:alpha val="46000"/>
            </a:srgbClr>
          </a:solidFill>
          <a:ln w="63500">
            <a:solidFill>
              <a:srgbClr val="008000"/>
            </a:solidFill>
          </a:ln>
        </p:spPr>
        <p:txBody>
          <a:bodyPr wrap="square" rtlCol="0">
            <a:spAutoFit/>
          </a:bodyPr>
          <a:lstStyle/>
          <a:p>
            <a:pPr algn="ctr"/>
            <a:r>
              <a:rPr lang="en-AU" sz="4000" b="1" dirty="0" smtClean="0">
                <a:solidFill>
                  <a:srgbClr val="FF6600"/>
                </a:solidFill>
              </a:rPr>
              <a:t>Can we turn the black areas orange?</a:t>
            </a:r>
            <a:endParaRPr lang="en-AU" sz="4000" b="1" dirty="0">
              <a:solidFill>
                <a:srgbClr val="FF6600"/>
              </a:solidFill>
            </a:endParaRPr>
          </a:p>
        </p:txBody>
      </p:sp>
    </p:spTree>
    <p:extLst>
      <p:ext uri="{BB962C8B-B14F-4D97-AF65-F5344CB8AC3E}">
        <p14:creationId xmlns:p14="http://schemas.microsoft.com/office/powerpoint/2010/main" val="20432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descr="http://www.algaeindustrymagazine.com/wp-content/uploads/trent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564"/>
            <a:ext cx="9185577" cy="68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00392" y="5301208"/>
            <a:ext cx="1048673" cy="1569660"/>
          </a:xfrm>
          <a:prstGeom prst="rect">
            <a:avLst/>
          </a:prstGeom>
          <a:solidFill>
            <a:srgbClr val="FFFF00"/>
          </a:solidFill>
        </p:spPr>
        <p:txBody>
          <a:bodyPr wrap="square" rtlCol="0">
            <a:spAutoFit/>
          </a:bodyPr>
          <a:lstStyle/>
          <a:p>
            <a:pPr algn="ctr"/>
            <a:r>
              <a:rPr lang="en-AU" sz="1200" dirty="0">
                <a:hlinkClick r:id="rId3"/>
              </a:rPr>
              <a:t>http://www.algaeindustrymagazine.com/nasas-omega-scientist-dr-jonathan-trent</a:t>
            </a:r>
            <a:r>
              <a:rPr lang="en-AU" sz="1200" dirty="0" smtClean="0">
                <a:hlinkClick r:id="rId3"/>
              </a:rPr>
              <a:t>/</a:t>
            </a:r>
            <a:r>
              <a:rPr lang="en-AU" sz="1200" dirty="0" smtClean="0"/>
              <a:t> </a:t>
            </a:r>
            <a:endParaRPr lang="en-AU" sz="1200" dirty="0"/>
          </a:p>
        </p:txBody>
      </p:sp>
    </p:spTree>
    <p:extLst>
      <p:ext uri="{BB962C8B-B14F-4D97-AF65-F5344CB8AC3E}">
        <p14:creationId xmlns:p14="http://schemas.microsoft.com/office/powerpoint/2010/main" val="543117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4" t="16280" r="22456" b="7510"/>
          <a:stretch/>
        </p:blipFill>
        <p:spPr bwMode="auto">
          <a:xfrm>
            <a:off x="0" y="33422"/>
            <a:ext cx="9219411" cy="682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96" y="1508586"/>
            <a:ext cx="3816424" cy="5016758"/>
          </a:xfrm>
          <a:prstGeom prst="rect">
            <a:avLst/>
          </a:prstGeom>
          <a:noFill/>
        </p:spPr>
        <p:txBody>
          <a:bodyPr wrap="square" rtlCol="0">
            <a:spAutoFit/>
          </a:bodyPr>
          <a:lstStyle/>
          <a:p>
            <a:r>
              <a:rPr lang="en-AU" sz="4000" b="1" dirty="0" smtClean="0">
                <a:solidFill>
                  <a:srgbClr val="003300"/>
                </a:solidFill>
              </a:rPr>
              <a:t>NASA Research Project</a:t>
            </a:r>
          </a:p>
          <a:p>
            <a:pPr lvl="1"/>
            <a:r>
              <a:rPr lang="en-AU" sz="4800" b="1" dirty="0" smtClean="0">
                <a:solidFill>
                  <a:srgbClr val="003300"/>
                </a:solidFill>
              </a:rPr>
              <a:t>O</a:t>
            </a:r>
            <a:r>
              <a:rPr lang="en-AU" sz="4000" b="1" dirty="0" smtClean="0">
                <a:solidFill>
                  <a:srgbClr val="003300"/>
                </a:solidFill>
              </a:rPr>
              <a:t>ffshore </a:t>
            </a:r>
          </a:p>
          <a:p>
            <a:pPr lvl="1"/>
            <a:r>
              <a:rPr lang="en-AU" sz="4800" b="1" dirty="0">
                <a:solidFill>
                  <a:srgbClr val="003300"/>
                </a:solidFill>
              </a:rPr>
              <a:t>M</a:t>
            </a:r>
            <a:r>
              <a:rPr lang="en-AU" sz="4000" b="1" dirty="0" smtClean="0">
                <a:solidFill>
                  <a:srgbClr val="003300"/>
                </a:solidFill>
              </a:rPr>
              <a:t>embrane </a:t>
            </a:r>
          </a:p>
          <a:p>
            <a:pPr lvl="1"/>
            <a:r>
              <a:rPr lang="en-AU" sz="4800" b="1" dirty="0">
                <a:solidFill>
                  <a:srgbClr val="003300"/>
                </a:solidFill>
              </a:rPr>
              <a:t>E</a:t>
            </a:r>
            <a:r>
              <a:rPr lang="en-AU" sz="4000" b="1" dirty="0" smtClean="0">
                <a:solidFill>
                  <a:srgbClr val="003300"/>
                </a:solidFill>
              </a:rPr>
              <a:t>nclosure for </a:t>
            </a:r>
          </a:p>
          <a:p>
            <a:pPr lvl="1"/>
            <a:r>
              <a:rPr lang="en-AU" sz="4800" b="1" dirty="0">
                <a:solidFill>
                  <a:srgbClr val="003300"/>
                </a:solidFill>
              </a:rPr>
              <a:t>G</a:t>
            </a:r>
            <a:r>
              <a:rPr lang="en-AU" sz="4000" b="1" dirty="0" smtClean="0">
                <a:solidFill>
                  <a:srgbClr val="003300"/>
                </a:solidFill>
              </a:rPr>
              <a:t>rowing </a:t>
            </a:r>
          </a:p>
          <a:p>
            <a:pPr lvl="1"/>
            <a:r>
              <a:rPr lang="en-AU" sz="4800" b="1" dirty="0">
                <a:solidFill>
                  <a:srgbClr val="003300"/>
                </a:solidFill>
              </a:rPr>
              <a:t>A</a:t>
            </a:r>
            <a:r>
              <a:rPr lang="en-AU" sz="4000" b="1" dirty="0" smtClean="0">
                <a:solidFill>
                  <a:srgbClr val="003300"/>
                </a:solidFill>
              </a:rPr>
              <a:t>lgae</a:t>
            </a:r>
            <a:endParaRPr lang="en-AU" sz="4000" b="1" dirty="0">
              <a:solidFill>
                <a:srgbClr val="003300"/>
              </a:solidFill>
            </a:endParaRPr>
          </a:p>
        </p:txBody>
      </p:sp>
      <p:sp>
        <p:nvSpPr>
          <p:cNvPr id="6" name="TextBox 5"/>
          <p:cNvSpPr txBox="1"/>
          <p:nvPr/>
        </p:nvSpPr>
        <p:spPr>
          <a:xfrm>
            <a:off x="4609705" y="3789040"/>
            <a:ext cx="4498799" cy="2308324"/>
          </a:xfrm>
          <a:prstGeom prst="rect">
            <a:avLst/>
          </a:prstGeom>
          <a:noFill/>
        </p:spPr>
        <p:txBody>
          <a:bodyPr wrap="square" rtlCol="0">
            <a:spAutoFit/>
          </a:bodyPr>
          <a:lstStyle/>
          <a:p>
            <a:pPr algn="ctr"/>
            <a:r>
              <a:rPr lang="en-AU" sz="7200" b="1" dirty="0" smtClean="0"/>
              <a:t>A scalable solution?</a:t>
            </a:r>
            <a:endParaRPr lang="en-AU" sz="7200" b="1" dirty="0"/>
          </a:p>
        </p:txBody>
      </p:sp>
      <p:pic>
        <p:nvPicPr>
          <p:cNvPr id="1028" name="Picture 4" descr="http://t2.gstatic.com/images?q=tbn:ANd9GcQ35H-eeaFxyBMtPki_QP0jnb649dwHMcDk5rK2uVwBDtq_bfDPk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
            <a:ext cx="1649803"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http://www.algaeindustrymagazine.com/wp-content/uploads/hypothetical-OME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6526"/>
            <a:ext cx="9100893" cy="699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8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304800" y="6477000"/>
            <a:ext cx="2143760" cy="338554"/>
          </a:xfrm>
          <a:prstGeom prst="rect">
            <a:avLst/>
          </a:prstGeom>
          <a:noFill/>
          <a:ln w="9525">
            <a:noFill/>
            <a:miter lim="800000"/>
            <a:headEnd/>
            <a:tailEnd/>
          </a:ln>
        </p:spPr>
        <p:txBody>
          <a:bodyPr wrap="square">
            <a:spAutoFit/>
          </a:bodyPr>
          <a:lstStyle/>
          <a:p>
            <a:pPr>
              <a:spcBef>
                <a:spcPct val="50000"/>
              </a:spcBef>
            </a:pPr>
            <a:r>
              <a:rPr lang="en-US" sz="1600" dirty="0" smtClean="0">
                <a:solidFill>
                  <a:schemeClr val="bg1"/>
                </a:solidFill>
              </a:rPr>
              <a:t>OceanForesters.org</a:t>
            </a:r>
            <a:endParaRPr lang="en-US" sz="1600" dirty="0">
              <a:solidFill>
                <a:schemeClr val="bg1"/>
              </a:solidFill>
            </a:endParaRPr>
          </a:p>
        </p:txBody>
      </p:sp>
      <p:sp>
        <p:nvSpPr>
          <p:cNvPr id="20483" name="TextBox 5"/>
          <p:cNvSpPr txBox="1">
            <a:spLocks noChangeArrowheads="1"/>
          </p:cNvSpPr>
          <p:nvPr/>
        </p:nvSpPr>
        <p:spPr bwMode="auto">
          <a:xfrm>
            <a:off x="610588" y="4214916"/>
            <a:ext cx="1520190" cy="1200328"/>
          </a:xfrm>
          <a:prstGeom prst="rect">
            <a:avLst/>
          </a:prstGeom>
          <a:noFill/>
          <a:ln w="9525">
            <a:noFill/>
            <a:miter lim="800000"/>
            <a:headEnd/>
            <a:tailEnd/>
          </a:ln>
        </p:spPr>
        <p:txBody>
          <a:bodyPr wrap="square">
            <a:spAutoFit/>
          </a:bodyPr>
          <a:lstStyle/>
          <a:p>
            <a:pPr algn="ctr"/>
            <a:r>
              <a:rPr lang="en-US" sz="2400" dirty="0" smtClean="0">
                <a:solidFill>
                  <a:schemeClr val="bg1"/>
                </a:solidFill>
              </a:rPr>
              <a:t>Ocean Seaweed Forests</a:t>
            </a:r>
            <a:endParaRPr lang="en-US" sz="2400" dirty="0">
              <a:solidFill>
                <a:schemeClr val="bg1"/>
              </a:solidFill>
            </a:endParaRPr>
          </a:p>
        </p:txBody>
      </p:sp>
      <p:sp>
        <p:nvSpPr>
          <p:cNvPr id="4" name="Rectangle 3"/>
          <p:cNvSpPr/>
          <p:nvPr/>
        </p:nvSpPr>
        <p:spPr>
          <a:xfrm>
            <a:off x="406400" y="108635"/>
            <a:ext cx="6441440" cy="369332"/>
          </a:xfrm>
          <a:prstGeom prst="rect">
            <a:avLst/>
          </a:prstGeom>
        </p:spPr>
        <p:txBody>
          <a:bodyPr wrap="square">
            <a:spAutoFit/>
          </a:bodyPr>
          <a:lstStyle/>
          <a:p>
            <a:r>
              <a:rPr lang="en-US" dirty="0"/>
              <a:t>RESTORING OCEAN HEALTH WITH SEAWEED FORESTS</a:t>
            </a:r>
          </a:p>
        </p:txBody>
      </p:sp>
      <p:pic>
        <p:nvPicPr>
          <p:cNvPr id="6" name="Picture 5" descr="McLarenAssessment-PlusO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887" y="586122"/>
            <a:ext cx="5974137" cy="5815180"/>
          </a:xfrm>
          <a:prstGeom prst="rect">
            <a:avLst/>
          </a:prstGeom>
        </p:spPr>
      </p:pic>
      <p:sp>
        <p:nvSpPr>
          <p:cNvPr id="5" name="Right Arrow 4"/>
          <p:cNvSpPr/>
          <p:nvPr/>
        </p:nvSpPr>
        <p:spPr>
          <a:xfrm rot="20691086">
            <a:off x="2271322" y="4357513"/>
            <a:ext cx="1127760" cy="477520"/>
          </a:xfrm>
          <a:prstGeom prst="rightArrow">
            <a:avLst>
              <a:gd name="adj1" fmla="val 50000"/>
              <a:gd name="adj2" fmla="val 47872"/>
            </a:avLst>
          </a:prstGeom>
          <a:solidFill>
            <a:srgbClr val="008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5"/>
          <p:cNvSpPr txBox="1">
            <a:spLocks noChangeArrowheads="1"/>
          </p:cNvSpPr>
          <p:nvPr/>
        </p:nvSpPr>
        <p:spPr bwMode="auto">
          <a:xfrm>
            <a:off x="424320" y="910093"/>
            <a:ext cx="2016902" cy="3046988"/>
          </a:xfrm>
          <a:prstGeom prst="rect">
            <a:avLst/>
          </a:prstGeom>
          <a:noFill/>
          <a:ln w="9525">
            <a:noFill/>
            <a:miter lim="800000"/>
            <a:headEnd/>
            <a:tailEnd/>
          </a:ln>
        </p:spPr>
        <p:txBody>
          <a:bodyPr wrap="square">
            <a:spAutoFit/>
          </a:bodyPr>
          <a:lstStyle/>
          <a:p>
            <a:pPr algn="ctr"/>
            <a:r>
              <a:rPr lang="en-US" sz="2400" dirty="0" smtClean="0">
                <a:solidFill>
                  <a:schemeClr val="bg1"/>
                </a:solidFill>
              </a:rPr>
              <a:t>How to economically, sustainably, responsibly remove </a:t>
            </a:r>
            <a:br>
              <a:rPr lang="en-US" sz="2400" dirty="0" smtClean="0">
                <a:solidFill>
                  <a:schemeClr val="bg1"/>
                </a:solidFill>
              </a:rPr>
            </a:br>
            <a:r>
              <a:rPr lang="en-US" sz="2400" dirty="0" smtClean="0">
                <a:solidFill>
                  <a:schemeClr val="bg1"/>
                </a:solidFill>
              </a:rPr>
              <a:t>several trillion tons CO</a:t>
            </a:r>
            <a:r>
              <a:rPr lang="en-US" sz="2400" baseline="-25000" dirty="0" smtClean="0">
                <a:solidFill>
                  <a:schemeClr val="bg1"/>
                </a:solidFill>
              </a:rPr>
              <a:t>2</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002794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8" name="Picture 4" descr="global-co2-e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47702" cy="7029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8748464" y="0"/>
            <a:ext cx="299238" cy="1340768"/>
          </a:xfrm>
          <a:prstGeom prst="straightConnector1">
            <a:avLst/>
          </a:prstGeom>
          <a:ln w="139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6256" y="44624"/>
            <a:ext cx="1728192" cy="1200329"/>
          </a:xfrm>
          <a:prstGeom prst="rect">
            <a:avLst/>
          </a:prstGeom>
          <a:noFill/>
        </p:spPr>
        <p:txBody>
          <a:bodyPr wrap="square" rtlCol="0">
            <a:spAutoFit/>
          </a:bodyPr>
          <a:lstStyle/>
          <a:p>
            <a:r>
              <a:rPr lang="en-AU" sz="7200" b="1" dirty="0" smtClean="0">
                <a:solidFill>
                  <a:srgbClr val="FF0000"/>
                </a:solidFill>
              </a:rPr>
              <a:t>???</a:t>
            </a:r>
            <a:endParaRPr lang="en-AU" sz="7200" b="1" dirty="0">
              <a:solidFill>
                <a:srgbClr val="FF0000"/>
              </a:solidFill>
            </a:endParaRPr>
          </a:p>
        </p:txBody>
      </p:sp>
      <p:sp>
        <p:nvSpPr>
          <p:cNvPr id="8" name="TextBox 7"/>
          <p:cNvSpPr txBox="1"/>
          <p:nvPr/>
        </p:nvSpPr>
        <p:spPr>
          <a:xfrm>
            <a:off x="971600" y="836712"/>
            <a:ext cx="3744416" cy="2062103"/>
          </a:xfrm>
          <a:prstGeom prst="rect">
            <a:avLst/>
          </a:prstGeom>
          <a:solidFill>
            <a:srgbClr val="FFCC66"/>
          </a:solidFill>
          <a:ln w="114300">
            <a:solidFill>
              <a:srgbClr val="00B050"/>
            </a:solidFill>
          </a:ln>
        </p:spPr>
        <p:txBody>
          <a:bodyPr wrap="square" rtlCol="0">
            <a:spAutoFit/>
          </a:bodyPr>
          <a:lstStyle/>
          <a:p>
            <a:pPr algn="ctr"/>
            <a:r>
              <a:rPr lang="en-AU" sz="3200" b="1" dirty="0">
                <a:solidFill>
                  <a:srgbClr val="00B050"/>
                </a:solidFill>
              </a:rPr>
              <a:t>Restorative Ocean </a:t>
            </a:r>
            <a:r>
              <a:rPr lang="en-AU" sz="3200" b="1" dirty="0" err="1">
                <a:solidFill>
                  <a:srgbClr val="00B050"/>
                </a:solidFill>
              </a:rPr>
              <a:t>Geoengineering</a:t>
            </a:r>
            <a:r>
              <a:rPr lang="en-AU" sz="3200" b="1" dirty="0">
                <a:solidFill>
                  <a:srgbClr val="00B050"/>
                </a:solidFill>
              </a:rPr>
              <a:t> </a:t>
            </a:r>
            <a:endParaRPr lang="en-AU" sz="3200" b="1" dirty="0" smtClean="0">
              <a:solidFill>
                <a:srgbClr val="00B050"/>
              </a:solidFill>
            </a:endParaRPr>
          </a:p>
          <a:p>
            <a:pPr algn="ctr"/>
            <a:r>
              <a:rPr lang="en-AU" sz="3200" b="1" dirty="0" smtClean="0">
                <a:solidFill>
                  <a:srgbClr val="00B050"/>
                </a:solidFill>
              </a:rPr>
              <a:t>to Prevent </a:t>
            </a:r>
            <a:endParaRPr lang="en-AU" sz="3200" b="1" dirty="0">
              <a:solidFill>
                <a:srgbClr val="00B050"/>
              </a:solidFill>
            </a:endParaRPr>
          </a:p>
          <a:p>
            <a:pPr algn="ctr"/>
            <a:r>
              <a:rPr lang="en-AU" sz="3200" b="1" dirty="0" smtClean="0">
                <a:solidFill>
                  <a:srgbClr val="00B050"/>
                </a:solidFill>
              </a:rPr>
              <a:t>Global Warming</a:t>
            </a:r>
            <a:endParaRPr lang="en-AU" sz="3200" b="1" dirty="0">
              <a:solidFill>
                <a:srgbClr val="00B050"/>
              </a:solidFill>
            </a:endParaRPr>
          </a:p>
        </p:txBody>
      </p:sp>
      <p:sp>
        <p:nvSpPr>
          <p:cNvPr id="10" name="TextBox 9"/>
          <p:cNvSpPr txBox="1"/>
          <p:nvPr/>
        </p:nvSpPr>
        <p:spPr>
          <a:xfrm>
            <a:off x="6435824" y="2348880"/>
            <a:ext cx="5913040" cy="646331"/>
          </a:xfrm>
          <a:prstGeom prst="rect">
            <a:avLst/>
          </a:prstGeom>
          <a:noFill/>
        </p:spPr>
        <p:txBody>
          <a:bodyPr wrap="square" rtlCol="0">
            <a:spAutoFit/>
          </a:bodyPr>
          <a:lstStyle/>
          <a:p>
            <a:r>
              <a:rPr lang="en-AU" sz="3600" b="1" u="sng" dirty="0" smtClean="0">
                <a:solidFill>
                  <a:srgbClr val="FF0000"/>
                </a:solidFill>
              </a:rPr>
              <a:t>Kyoto Target?</a:t>
            </a:r>
            <a:endParaRPr lang="en-AU" sz="3600" b="1" u="sng" dirty="0">
              <a:solidFill>
                <a:srgbClr val="FF0000"/>
              </a:solidFill>
            </a:endParaRPr>
          </a:p>
        </p:txBody>
      </p:sp>
      <p:sp>
        <p:nvSpPr>
          <p:cNvPr id="9" name="TextBox 8"/>
          <p:cNvSpPr txBox="1"/>
          <p:nvPr/>
        </p:nvSpPr>
        <p:spPr>
          <a:xfrm>
            <a:off x="971600" y="3212976"/>
            <a:ext cx="3456384" cy="461665"/>
          </a:xfrm>
          <a:prstGeom prst="rect">
            <a:avLst/>
          </a:prstGeom>
          <a:noFill/>
        </p:spPr>
        <p:txBody>
          <a:bodyPr wrap="square" rtlCol="0">
            <a:spAutoFit/>
          </a:bodyPr>
          <a:lstStyle/>
          <a:p>
            <a:r>
              <a:rPr lang="en-AU" sz="2400" b="1" dirty="0" smtClean="0"/>
              <a:t>Source: </a:t>
            </a:r>
            <a:r>
              <a:rPr lang="en-AU" sz="2400" b="1" dirty="0" smtClean="0">
                <a:hlinkClick r:id="rId3"/>
              </a:rPr>
              <a:t>Climate Progress</a:t>
            </a:r>
            <a:endParaRPr lang="en-AU" sz="2400" b="1" dirty="0"/>
          </a:p>
        </p:txBody>
      </p:sp>
      <p:sp>
        <p:nvSpPr>
          <p:cNvPr id="12" name="TextBox 11"/>
          <p:cNvSpPr txBox="1"/>
          <p:nvPr/>
        </p:nvSpPr>
        <p:spPr>
          <a:xfrm>
            <a:off x="5940152" y="3645024"/>
            <a:ext cx="2780184" cy="2062103"/>
          </a:xfrm>
          <a:prstGeom prst="rect">
            <a:avLst/>
          </a:prstGeom>
          <a:solidFill>
            <a:srgbClr val="00FFFF">
              <a:alpha val="27000"/>
            </a:srgbClr>
          </a:solidFill>
        </p:spPr>
        <p:txBody>
          <a:bodyPr wrap="square" rtlCol="0">
            <a:spAutoFit/>
          </a:bodyPr>
          <a:lstStyle/>
          <a:p>
            <a:pPr algn="ctr"/>
            <a:r>
              <a:rPr lang="en-AU" sz="3600" b="1" u="sng" dirty="0" smtClean="0">
                <a:solidFill>
                  <a:srgbClr val="FF0000"/>
                </a:solidFill>
              </a:rPr>
              <a:t>Incentives?</a:t>
            </a:r>
          </a:p>
          <a:p>
            <a:pPr algn="ctr"/>
            <a:r>
              <a:rPr lang="en-AU" sz="3600" b="1" u="sng" dirty="0">
                <a:solidFill>
                  <a:srgbClr val="FF0000"/>
                </a:solidFill>
              </a:rPr>
              <a:t>Interests?</a:t>
            </a:r>
          </a:p>
          <a:p>
            <a:pPr algn="ctr"/>
            <a:r>
              <a:rPr lang="en-AU" sz="3600" b="1" u="sng" dirty="0" smtClean="0">
                <a:solidFill>
                  <a:srgbClr val="FF0000"/>
                </a:solidFill>
              </a:rPr>
              <a:t>Institutions?</a:t>
            </a:r>
          </a:p>
          <a:p>
            <a:pPr algn="ctr"/>
            <a:r>
              <a:rPr lang="en-AU" sz="2000" b="1" u="sng" dirty="0" smtClean="0">
                <a:solidFill>
                  <a:srgbClr val="FF0000"/>
                </a:solidFill>
              </a:rPr>
              <a:t>(Teskey)</a:t>
            </a:r>
          </a:p>
        </p:txBody>
      </p:sp>
    </p:spTree>
    <p:extLst>
      <p:ext uri="{BB962C8B-B14F-4D97-AF65-F5344CB8AC3E}">
        <p14:creationId xmlns:p14="http://schemas.microsoft.com/office/powerpoint/2010/main" val="15056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0"/>
                                  </p:iterate>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3" name="Rectangle 12"/>
          <p:cNvSpPr/>
          <p:nvPr/>
        </p:nvSpPr>
        <p:spPr>
          <a:xfrm>
            <a:off x="0" y="2441258"/>
            <a:ext cx="9299575" cy="4229100"/>
          </a:xfrm>
          <a:prstGeom prst="rect">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a:cs typeface="Times"/>
            </a:endParaRPr>
          </a:p>
        </p:txBody>
      </p:sp>
      <p:grpSp>
        <p:nvGrpSpPr>
          <p:cNvPr id="13315" name="Group 2"/>
          <p:cNvGrpSpPr>
            <a:grpSpLocks/>
          </p:cNvGrpSpPr>
          <p:nvPr/>
        </p:nvGrpSpPr>
        <p:grpSpPr bwMode="auto">
          <a:xfrm>
            <a:off x="7235825" y="3105150"/>
            <a:ext cx="1584325" cy="1477963"/>
            <a:chOff x="6656510" y="4257092"/>
            <a:chExt cx="1375593" cy="1368152"/>
          </a:xfrm>
        </p:grpSpPr>
        <p:sp>
          <p:nvSpPr>
            <p:cNvPr id="19" name="ZoneTexte 18"/>
            <p:cNvSpPr txBox="1"/>
            <p:nvPr/>
          </p:nvSpPr>
          <p:spPr>
            <a:xfrm>
              <a:off x="6656510" y="4556880"/>
              <a:ext cx="1375593" cy="655420"/>
            </a:xfrm>
            <a:prstGeom prst="rect">
              <a:avLst/>
            </a:prstGeom>
            <a:noFill/>
          </p:spPr>
          <p:txBody>
            <a:bodyPr>
              <a:spAutoFit/>
            </a:bodyPr>
            <a:lstStyle/>
            <a:p>
              <a:pPr algn="ctr" fontAlgn="auto">
                <a:spcBef>
                  <a:spcPts val="0"/>
                </a:spcBef>
                <a:spcAft>
                  <a:spcPts val="0"/>
                </a:spcAft>
                <a:defRPr/>
              </a:pPr>
              <a:r>
                <a:rPr lang="fr-FR" sz="2000" b="1" dirty="0" err="1">
                  <a:solidFill>
                    <a:schemeClr val="bg1"/>
                  </a:solidFill>
                  <a:latin typeface="Times"/>
                  <a:cs typeface="Times"/>
                </a:rPr>
                <a:t>Anaerobic</a:t>
              </a:r>
              <a:r>
                <a:rPr lang="fr-FR" sz="2000" b="1" dirty="0">
                  <a:solidFill>
                    <a:srgbClr val="002060"/>
                  </a:solidFill>
                  <a:effectLst>
                    <a:outerShdw blurRad="38100" dist="38100" dir="2700000" algn="tl">
                      <a:srgbClr val="000000">
                        <a:alpha val="43137"/>
                      </a:srgbClr>
                    </a:outerShdw>
                  </a:effectLst>
                  <a:latin typeface="Times"/>
                  <a:cs typeface="Times"/>
                </a:rPr>
                <a:t> </a:t>
              </a:r>
              <a:r>
                <a:rPr lang="fr-FR" sz="2000" b="1" dirty="0" err="1">
                  <a:solidFill>
                    <a:schemeClr val="bg1"/>
                  </a:solidFill>
                  <a:latin typeface="Times"/>
                  <a:cs typeface="Times"/>
                </a:rPr>
                <a:t>digester</a:t>
              </a:r>
              <a:endParaRPr lang="fr-FR" sz="2000" b="1" dirty="0">
                <a:solidFill>
                  <a:schemeClr val="bg1"/>
                </a:solidFill>
                <a:latin typeface="Times"/>
                <a:cs typeface="Times"/>
              </a:endParaRPr>
            </a:p>
          </p:txBody>
        </p:sp>
        <p:sp>
          <p:nvSpPr>
            <p:cNvPr id="2" name="Teardrop 1"/>
            <p:cNvSpPr/>
            <p:nvPr/>
          </p:nvSpPr>
          <p:spPr>
            <a:xfrm rot="7892317">
              <a:off x="6660230" y="4293344"/>
              <a:ext cx="1368152" cy="1295649"/>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a:cs typeface="Times"/>
              </a:endParaRPr>
            </a:p>
          </p:txBody>
        </p:sp>
      </p:grpSp>
      <p:sp>
        <p:nvSpPr>
          <p:cNvPr id="4" name="Rectangle 3"/>
          <p:cNvSpPr/>
          <p:nvPr/>
        </p:nvSpPr>
        <p:spPr>
          <a:xfrm>
            <a:off x="0" y="6524625"/>
            <a:ext cx="9144000" cy="333375"/>
          </a:xfrm>
          <a:prstGeom prst="rect">
            <a:avLst/>
          </a:prstGeom>
          <a:pattFill prst="pct90">
            <a:fgClr>
              <a:schemeClr val="bg2">
                <a:lumMod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Times"/>
                <a:cs typeface="Times"/>
              </a:rPr>
              <a:t>Seafloor</a:t>
            </a:r>
          </a:p>
        </p:txBody>
      </p:sp>
      <p:cxnSp>
        <p:nvCxnSpPr>
          <p:cNvPr id="23" name="Straight Connector 22"/>
          <p:cNvCxnSpPr/>
          <p:nvPr/>
        </p:nvCxnSpPr>
        <p:spPr>
          <a:xfrm>
            <a:off x="0" y="245427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081963" y="4892675"/>
            <a:ext cx="0" cy="16795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953375" y="6346825"/>
            <a:ext cx="257175" cy="2254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a:cs typeface="Times"/>
            </a:endParaRPr>
          </a:p>
        </p:txBody>
      </p:sp>
      <p:sp>
        <p:nvSpPr>
          <p:cNvPr id="13321" name="TextBox 36"/>
          <p:cNvSpPr txBox="1">
            <a:spLocks noChangeArrowheads="1"/>
          </p:cNvSpPr>
          <p:nvPr/>
        </p:nvSpPr>
        <p:spPr bwMode="auto">
          <a:xfrm>
            <a:off x="5508625" y="5805488"/>
            <a:ext cx="234950" cy="581025"/>
          </a:xfrm>
          <a:prstGeom prst="rect">
            <a:avLst/>
          </a:prstGeom>
          <a:noFill/>
          <a:ln w="9525">
            <a:noFill/>
            <a:miter lim="800000"/>
            <a:headEnd/>
            <a:tailEnd/>
          </a:ln>
        </p:spPr>
        <p:txBody>
          <a:bodyPr wrap="none">
            <a:spAutoFit/>
          </a:bodyPr>
          <a:lstStyle/>
          <a:p>
            <a:pPr algn="ctr"/>
            <a:r>
              <a:rPr lang="en-US" sz="1600" b="1">
                <a:solidFill>
                  <a:srgbClr val="002060"/>
                </a:solidFill>
                <a:latin typeface="Times" pitchFamily="18" charset="0"/>
                <a:cs typeface="Times" pitchFamily="18" charset="0"/>
              </a:rPr>
              <a:t/>
            </a:r>
            <a:br>
              <a:rPr lang="en-US" sz="1600" b="1">
                <a:solidFill>
                  <a:srgbClr val="002060"/>
                </a:solidFill>
                <a:latin typeface="Times" pitchFamily="18" charset="0"/>
                <a:cs typeface="Times" pitchFamily="18" charset="0"/>
              </a:rPr>
            </a:br>
            <a:r>
              <a:rPr lang="en-US" sz="1600" b="1">
                <a:solidFill>
                  <a:srgbClr val="002060"/>
                </a:solidFill>
                <a:latin typeface="Times" pitchFamily="18" charset="0"/>
                <a:cs typeface="Times" pitchFamily="18" charset="0"/>
              </a:rPr>
              <a:t> </a:t>
            </a:r>
          </a:p>
        </p:txBody>
      </p:sp>
      <p:pic>
        <p:nvPicPr>
          <p:cNvPr id="13324" name="Picture 17"/>
          <p:cNvPicPr>
            <a:picLocks noChangeAspect="1"/>
          </p:cNvPicPr>
          <p:nvPr/>
        </p:nvPicPr>
        <p:blipFill>
          <a:blip r:embed="rId3"/>
          <a:srcRect b="-1988"/>
          <a:stretch>
            <a:fillRect/>
          </a:stretch>
        </p:blipFill>
        <p:spPr bwMode="auto">
          <a:xfrm>
            <a:off x="1047750" y="2454275"/>
            <a:ext cx="4676775" cy="2198688"/>
          </a:xfrm>
          <a:prstGeom prst="rect">
            <a:avLst/>
          </a:prstGeom>
          <a:noFill/>
          <a:ln w="9525">
            <a:noFill/>
            <a:miter lim="800000"/>
            <a:headEnd/>
            <a:tailEnd/>
          </a:ln>
        </p:spPr>
      </p:pic>
      <p:pic>
        <p:nvPicPr>
          <p:cNvPr id="13325" name="Picture 4" descr="C:\Users\nyeurt_a\AppData\Local\Microsoft\Windows\Temporary Internet Files\Content.IE5\O0XW1X3F\MP900428001[1].jpg"/>
          <p:cNvPicPr>
            <a:picLocks noChangeAspect="1" noChangeArrowheads="1"/>
          </p:cNvPicPr>
          <p:nvPr/>
        </p:nvPicPr>
        <p:blipFill>
          <a:blip r:embed="rId4"/>
          <a:srcRect/>
          <a:stretch>
            <a:fillRect/>
          </a:stretch>
        </p:blipFill>
        <p:spPr bwMode="auto">
          <a:xfrm>
            <a:off x="327660" y="189548"/>
            <a:ext cx="3299460" cy="1813100"/>
          </a:xfrm>
          <a:prstGeom prst="rect">
            <a:avLst/>
          </a:prstGeom>
          <a:noFill/>
          <a:ln w="9525">
            <a:noFill/>
            <a:miter lim="800000"/>
            <a:headEnd/>
            <a:tailEnd/>
          </a:ln>
        </p:spPr>
      </p:pic>
      <p:sp>
        <p:nvSpPr>
          <p:cNvPr id="13326" name="Rectangle 26"/>
          <p:cNvSpPr>
            <a:spLocks noChangeArrowheads="1"/>
          </p:cNvSpPr>
          <p:nvPr/>
        </p:nvSpPr>
        <p:spPr bwMode="auto">
          <a:xfrm>
            <a:off x="2286000" y="3105150"/>
            <a:ext cx="1992313" cy="369888"/>
          </a:xfrm>
          <a:prstGeom prst="rect">
            <a:avLst/>
          </a:prstGeom>
          <a:noFill/>
          <a:ln w="9525">
            <a:noFill/>
            <a:miter lim="800000"/>
            <a:headEnd/>
            <a:tailEnd/>
          </a:ln>
        </p:spPr>
        <p:txBody>
          <a:bodyPr>
            <a:spAutoFit/>
          </a:bodyPr>
          <a:lstStyle/>
          <a:p>
            <a:pPr algn="ctr"/>
            <a:endParaRPr lang="en-US" b="1">
              <a:solidFill>
                <a:srgbClr val="002060"/>
              </a:solidFill>
              <a:latin typeface="Times" pitchFamily="18" charset="0"/>
              <a:cs typeface="Times" pitchFamily="18" charset="0"/>
            </a:endParaRPr>
          </a:p>
        </p:txBody>
      </p:sp>
      <p:sp>
        <p:nvSpPr>
          <p:cNvPr id="54" name="Flèche droite 27"/>
          <p:cNvSpPr/>
          <p:nvPr/>
        </p:nvSpPr>
        <p:spPr>
          <a:xfrm>
            <a:off x="5724525" y="3429000"/>
            <a:ext cx="1598613" cy="2873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latin typeface="Times"/>
              <a:cs typeface="Times"/>
            </a:endParaRPr>
          </a:p>
        </p:txBody>
      </p:sp>
      <p:sp>
        <p:nvSpPr>
          <p:cNvPr id="55" name="Flèche vers le haut 24"/>
          <p:cNvSpPr/>
          <p:nvPr/>
        </p:nvSpPr>
        <p:spPr>
          <a:xfrm>
            <a:off x="2916238" y="1992313"/>
            <a:ext cx="442912" cy="588962"/>
          </a:xfrm>
          <a:prstGeom prst="upArrow">
            <a:avLst/>
          </a:prstGeom>
          <a:solidFill>
            <a:schemeClr val="tx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latin typeface="Times"/>
              <a:cs typeface="Times"/>
            </a:endParaRPr>
          </a:p>
        </p:txBody>
      </p:sp>
      <p:sp>
        <p:nvSpPr>
          <p:cNvPr id="13329" name="TextBox 58"/>
          <p:cNvSpPr txBox="1">
            <a:spLocks noChangeArrowheads="1"/>
          </p:cNvSpPr>
          <p:nvPr/>
        </p:nvSpPr>
        <p:spPr bwMode="auto">
          <a:xfrm>
            <a:off x="-74613" y="3524250"/>
            <a:ext cx="1189038" cy="646113"/>
          </a:xfrm>
          <a:prstGeom prst="rect">
            <a:avLst/>
          </a:prstGeom>
          <a:noFill/>
          <a:ln w="9525">
            <a:noFill/>
            <a:miter lim="800000"/>
            <a:headEnd/>
            <a:tailEnd/>
          </a:ln>
        </p:spPr>
        <p:txBody>
          <a:bodyPr>
            <a:spAutoFit/>
          </a:bodyPr>
          <a:lstStyle/>
          <a:p>
            <a:pPr algn="ctr"/>
            <a:r>
              <a:rPr lang="en-US" b="1" dirty="0">
                <a:solidFill>
                  <a:schemeClr val="bg1"/>
                </a:solidFill>
                <a:latin typeface="Times" pitchFamily="18" charset="0"/>
                <a:cs typeface="Times" pitchFamily="18" charset="0"/>
              </a:rPr>
              <a:t>Existing</a:t>
            </a:r>
          </a:p>
          <a:p>
            <a:pPr algn="ctr"/>
            <a:r>
              <a:rPr lang="en-US" b="1" dirty="0">
                <a:solidFill>
                  <a:schemeClr val="bg1"/>
                </a:solidFill>
                <a:latin typeface="Times" pitchFamily="18" charset="0"/>
                <a:cs typeface="Times" pitchFamily="18" charset="0"/>
              </a:rPr>
              <a:t>nutrients</a:t>
            </a:r>
          </a:p>
        </p:txBody>
      </p:sp>
      <p:sp>
        <p:nvSpPr>
          <p:cNvPr id="13330" name="TextBox 59"/>
          <p:cNvSpPr txBox="1">
            <a:spLocks noChangeArrowheads="1"/>
          </p:cNvSpPr>
          <p:nvPr/>
        </p:nvSpPr>
        <p:spPr bwMode="auto">
          <a:xfrm>
            <a:off x="5740400" y="3651250"/>
            <a:ext cx="1398588" cy="646113"/>
          </a:xfrm>
          <a:prstGeom prst="rect">
            <a:avLst/>
          </a:prstGeom>
          <a:noFill/>
          <a:ln w="9525">
            <a:noFill/>
            <a:miter lim="800000"/>
            <a:headEnd/>
            <a:tailEnd/>
          </a:ln>
        </p:spPr>
        <p:txBody>
          <a:bodyPr>
            <a:spAutoFit/>
          </a:bodyPr>
          <a:lstStyle/>
          <a:p>
            <a:pPr algn="ctr"/>
            <a:r>
              <a:rPr lang="en-US" b="1" dirty="0">
                <a:solidFill>
                  <a:schemeClr val="bg1"/>
                </a:solidFill>
                <a:latin typeface="Times" pitchFamily="18" charset="0"/>
                <a:cs typeface="Times" pitchFamily="18" charset="0"/>
              </a:rPr>
              <a:t>Harvested</a:t>
            </a:r>
            <a:r>
              <a:rPr lang="en-US" b="1" dirty="0">
                <a:solidFill>
                  <a:srgbClr val="002060"/>
                </a:solidFill>
                <a:latin typeface="Times" pitchFamily="18" charset="0"/>
                <a:cs typeface="Times" pitchFamily="18" charset="0"/>
              </a:rPr>
              <a:t> </a:t>
            </a:r>
            <a:r>
              <a:rPr lang="en-US" b="1" dirty="0">
                <a:solidFill>
                  <a:schemeClr val="bg1"/>
                </a:solidFill>
                <a:latin typeface="Times" pitchFamily="18" charset="0"/>
                <a:cs typeface="Times" pitchFamily="18" charset="0"/>
              </a:rPr>
              <a:t>macroalgae</a:t>
            </a:r>
          </a:p>
        </p:txBody>
      </p:sp>
      <p:sp>
        <p:nvSpPr>
          <p:cNvPr id="39" name="Flèche droite 14"/>
          <p:cNvSpPr/>
          <p:nvPr/>
        </p:nvSpPr>
        <p:spPr>
          <a:xfrm>
            <a:off x="7938" y="3330575"/>
            <a:ext cx="1039812" cy="288925"/>
          </a:xfrm>
          <a:prstGeom prst="rightArrow">
            <a:avLst/>
          </a:prstGeom>
          <a:solidFill>
            <a:srgbClr val="00D66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latin typeface="Times"/>
              <a:cs typeface="Times"/>
            </a:endParaRPr>
          </a:p>
        </p:txBody>
      </p:sp>
      <p:sp>
        <p:nvSpPr>
          <p:cNvPr id="13333" name="TextBox 4"/>
          <p:cNvSpPr txBox="1">
            <a:spLocks noChangeArrowheads="1"/>
          </p:cNvSpPr>
          <p:nvPr/>
        </p:nvSpPr>
        <p:spPr bwMode="auto">
          <a:xfrm>
            <a:off x="1187450" y="3716338"/>
            <a:ext cx="4279900" cy="647700"/>
          </a:xfrm>
          <a:prstGeom prst="rect">
            <a:avLst/>
          </a:prstGeom>
          <a:noFill/>
          <a:ln w="9525">
            <a:noFill/>
            <a:miter lim="800000"/>
            <a:headEnd/>
            <a:tailEnd/>
          </a:ln>
        </p:spPr>
        <p:txBody>
          <a:bodyPr>
            <a:spAutoFit/>
          </a:bodyPr>
          <a:lstStyle/>
          <a:p>
            <a:r>
              <a:rPr lang="en-US" b="1" dirty="0">
                <a:latin typeface="Times" pitchFamily="18" charset="0"/>
                <a:cs typeface="Times" pitchFamily="18" charset="0"/>
              </a:rPr>
              <a:t>Expanding</a:t>
            </a:r>
          </a:p>
          <a:p>
            <a:r>
              <a:rPr lang="en-US" b="1" dirty="0">
                <a:latin typeface="Times" pitchFamily="18" charset="0"/>
                <a:cs typeface="Times" pitchFamily="18" charset="0"/>
              </a:rPr>
              <a:t>macroalgal forest</a:t>
            </a:r>
          </a:p>
        </p:txBody>
      </p:sp>
      <p:sp>
        <p:nvSpPr>
          <p:cNvPr id="14" name="Flèche courbée vers la gauche 13"/>
          <p:cNvSpPr/>
          <p:nvPr/>
        </p:nvSpPr>
        <p:spPr>
          <a:xfrm rot="5400000">
            <a:off x="4157662" y="1900238"/>
            <a:ext cx="982663" cy="6345238"/>
          </a:xfrm>
          <a:prstGeom prst="curvedLeftArrow">
            <a:avLst>
              <a:gd name="adj1" fmla="val 25000"/>
              <a:gd name="adj2" fmla="val 48755"/>
              <a:gd name="adj3" fmla="val 25000"/>
            </a:avLst>
          </a:prstGeom>
          <a:gradFill>
            <a:gsLst>
              <a:gs pos="88000">
                <a:srgbClr val="4F6228"/>
              </a:gs>
              <a:gs pos="10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latin typeface="Times"/>
              <a:cs typeface="Times"/>
            </a:endParaRPr>
          </a:p>
        </p:txBody>
      </p:sp>
      <p:pic>
        <p:nvPicPr>
          <p:cNvPr id="13335" name="Picture 2" descr="C:\Users\Owner\AppData\Local\Microsoft\Windows\Temporary Internet Files\Content.IE5\PQWICNRU\MC900437853[1].png"/>
          <p:cNvPicPr>
            <a:picLocks noChangeAspect="1" noChangeArrowheads="1"/>
          </p:cNvPicPr>
          <p:nvPr/>
        </p:nvPicPr>
        <p:blipFill>
          <a:blip r:embed="rId5"/>
          <a:srcRect/>
          <a:stretch>
            <a:fillRect/>
          </a:stretch>
        </p:blipFill>
        <p:spPr bwMode="auto">
          <a:xfrm>
            <a:off x="4470400" y="0"/>
            <a:ext cx="4673599" cy="2751255"/>
          </a:xfrm>
          <a:prstGeom prst="rect">
            <a:avLst/>
          </a:prstGeom>
          <a:noFill/>
          <a:ln w="9525">
            <a:noFill/>
            <a:miter lim="800000"/>
            <a:headEnd/>
            <a:tailEnd/>
          </a:ln>
        </p:spPr>
      </p:pic>
      <p:sp>
        <p:nvSpPr>
          <p:cNvPr id="43" name="Flèche vers le haut 9"/>
          <p:cNvSpPr/>
          <p:nvPr/>
        </p:nvSpPr>
        <p:spPr>
          <a:xfrm>
            <a:off x="7850188" y="1708150"/>
            <a:ext cx="360362" cy="133667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latin typeface="Times"/>
              <a:cs typeface="Times"/>
            </a:endParaRPr>
          </a:p>
        </p:txBody>
      </p:sp>
      <p:sp>
        <p:nvSpPr>
          <p:cNvPr id="3" name="TextBox 2"/>
          <p:cNvSpPr txBox="1"/>
          <p:nvPr/>
        </p:nvSpPr>
        <p:spPr>
          <a:xfrm>
            <a:off x="2519680" y="4714240"/>
            <a:ext cx="4490720" cy="800219"/>
          </a:xfrm>
          <a:prstGeom prst="rect">
            <a:avLst/>
          </a:prstGeom>
          <a:noFill/>
        </p:spPr>
        <p:txBody>
          <a:bodyPr wrap="square" rtlCol="0">
            <a:spAutoFit/>
          </a:bodyPr>
          <a:lstStyle/>
          <a:p>
            <a:r>
              <a:rPr lang="en-US" sz="2800" b="1" dirty="0">
                <a:solidFill>
                  <a:schemeClr val="bg1"/>
                </a:solidFill>
              </a:rPr>
              <a:t>8 billion </a:t>
            </a:r>
            <a:r>
              <a:rPr lang="en-US" dirty="0">
                <a:solidFill>
                  <a:schemeClr val="bg1"/>
                </a:solidFill>
              </a:rPr>
              <a:t>tons/yr of recycled nutrients</a:t>
            </a:r>
          </a:p>
          <a:p>
            <a:endParaRPr lang="en-US" dirty="0"/>
          </a:p>
        </p:txBody>
      </p:sp>
      <p:sp>
        <p:nvSpPr>
          <p:cNvPr id="5" name="TextBox 4"/>
          <p:cNvSpPr txBox="1"/>
          <p:nvPr/>
        </p:nvSpPr>
        <p:spPr>
          <a:xfrm>
            <a:off x="325120" y="1107440"/>
            <a:ext cx="3210560" cy="800219"/>
          </a:xfrm>
          <a:prstGeom prst="rect">
            <a:avLst/>
          </a:prstGeom>
          <a:noFill/>
        </p:spPr>
        <p:txBody>
          <a:bodyPr wrap="square" rtlCol="0">
            <a:spAutoFit/>
          </a:bodyPr>
          <a:lstStyle/>
          <a:p>
            <a:r>
              <a:rPr lang="en-US" sz="2800" b="1" dirty="0">
                <a:solidFill>
                  <a:schemeClr val="bg1"/>
                </a:solidFill>
              </a:rPr>
              <a:t>2 billion </a:t>
            </a:r>
            <a:r>
              <a:rPr lang="en-US" dirty="0">
                <a:solidFill>
                  <a:schemeClr val="bg1"/>
                </a:solidFill>
              </a:rPr>
              <a:t>tons/yr of food</a:t>
            </a:r>
          </a:p>
          <a:p>
            <a:endParaRPr lang="en-US" dirty="0"/>
          </a:p>
        </p:txBody>
      </p:sp>
      <p:sp>
        <p:nvSpPr>
          <p:cNvPr id="6" name="TextBox 5"/>
          <p:cNvSpPr txBox="1"/>
          <p:nvPr/>
        </p:nvSpPr>
        <p:spPr>
          <a:xfrm>
            <a:off x="5029200" y="71120"/>
            <a:ext cx="4023360" cy="1154162"/>
          </a:xfrm>
          <a:prstGeom prst="rect">
            <a:avLst/>
          </a:prstGeom>
          <a:noFill/>
        </p:spPr>
        <p:txBody>
          <a:bodyPr wrap="square" rtlCol="0">
            <a:spAutoFit/>
          </a:bodyPr>
          <a:lstStyle/>
          <a:p>
            <a:pPr>
              <a:lnSpc>
                <a:spcPts val="1800"/>
              </a:lnSpc>
            </a:pPr>
            <a:r>
              <a:rPr lang="en-US" sz="2400" b="1" dirty="0">
                <a:solidFill>
                  <a:schemeClr val="bg1"/>
                </a:solidFill>
                <a:latin typeface="Arial" panose="020B0604020202020204" pitchFamily="34" charset="0"/>
                <a:cs typeface="Arial" panose="020B0604020202020204" pitchFamily="34" charset="0"/>
              </a:rPr>
              <a:t>Repl</a:t>
            </a:r>
            <a:r>
              <a:rPr lang="en-US" sz="2400" b="1" dirty="0">
                <a:latin typeface="Arial" panose="020B0604020202020204" pitchFamily="34" charset="0"/>
                <a:cs typeface="Arial" panose="020B0604020202020204" pitchFamily="34" charset="0"/>
              </a:rPr>
              <a:t>ace all fossil </a:t>
            </a:r>
            <a:r>
              <a:rPr lang="en-US" sz="2400" b="1" dirty="0">
                <a:solidFill>
                  <a:schemeClr val="bg1"/>
                </a:solidFill>
                <a:latin typeface="Arial" panose="020B0604020202020204" pitchFamily="34" charset="0"/>
                <a:cs typeface="Arial" panose="020B0604020202020204" pitchFamily="34" charset="0"/>
              </a:rPr>
              <a:t>fuels</a:t>
            </a:r>
          </a:p>
          <a:p>
            <a:r>
              <a:rPr lang="en-US" sz="3600" b="1" dirty="0">
                <a:latin typeface="Arial" panose="020B0604020202020204" pitchFamily="34" charset="0"/>
                <a:cs typeface="Arial" panose="020B0604020202020204" pitchFamily="34" charset="0"/>
              </a:rPr>
              <a:t>Energy=600</a:t>
            </a:r>
            <a:r>
              <a:rPr lang="en-US"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quads/</a:t>
            </a:r>
            <a:r>
              <a:rPr lang="en-US" sz="2000" b="1" dirty="0">
                <a:solidFill>
                  <a:schemeClr val="bg1"/>
                </a:solidFill>
                <a:latin typeface="Arial" panose="020B0604020202020204" pitchFamily="34" charset="0"/>
                <a:cs typeface="Arial" panose="020B0604020202020204" pitchFamily="34" charset="0"/>
              </a:rPr>
              <a:t>yr</a:t>
            </a:r>
            <a:r>
              <a:rPr lang="en-US" b="1" dirty="0">
                <a:latin typeface="Arial" panose="020B0604020202020204" pitchFamily="34" charset="0"/>
                <a:cs typeface="Arial" panose="020B0604020202020204" pitchFamily="34" charset="0"/>
              </a:rPr>
              <a:t> </a:t>
            </a:r>
          </a:p>
          <a:p>
            <a:endParaRPr lang="en-US" dirty="0"/>
          </a:p>
        </p:txBody>
      </p:sp>
      <p:pic>
        <p:nvPicPr>
          <p:cNvPr id="26" name="Picture 35" descr="Oceans13 storage for poster, Aug14-13"/>
          <p:cNvPicPr>
            <a:picLocks noChangeAspect="1" noChangeArrowheads="1"/>
          </p:cNvPicPr>
          <p:nvPr/>
        </p:nvPicPr>
        <p:blipFill rotWithShape="1">
          <a:blip r:embed="rId6"/>
          <a:srcRect l="4915" r="11170"/>
          <a:stretch/>
        </p:blipFill>
        <p:spPr bwMode="auto">
          <a:xfrm>
            <a:off x="258624" y="5327333"/>
            <a:ext cx="2718940" cy="1347787"/>
          </a:xfrm>
          <a:prstGeom prst="rect">
            <a:avLst/>
          </a:prstGeom>
          <a:noFill/>
        </p:spPr>
      </p:pic>
      <p:sp>
        <p:nvSpPr>
          <p:cNvPr id="27" name="Flèche courbée vers la gauche 13"/>
          <p:cNvSpPr>
            <a:spLocks noChangeArrowheads="1"/>
          </p:cNvSpPr>
          <p:nvPr/>
        </p:nvSpPr>
        <p:spPr bwMode="auto">
          <a:xfrm rot="4558074">
            <a:off x="4188755" y="4307347"/>
            <a:ext cx="399651" cy="3573036"/>
          </a:xfrm>
          <a:prstGeom prst="curvedLeftArrow">
            <a:avLst>
              <a:gd name="adj1" fmla="val 48751"/>
              <a:gd name="adj2" fmla="val 48751"/>
              <a:gd name="adj3" fmla="val 0"/>
            </a:avLst>
          </a:prstGeom>
          <a:gradFill flip="none" rotWithShape="1">
            <a:gsLst>
              <a:gs pos="0">
                <a:srgbClr val="000082"/>
              </a:gs>
              <a:gs pos="58000">
                <a:srgbClr val="66008F"/>
              </a:gs>
              <a:gs pos="83000">
                <a:srgbClr val="BA0066"/>
              </a:gs>
              <a:gs pos="100000">
                <a:srgbClr val="FF0000"/>
              </a:gs>
              <a:gs pos="100000">
                <a:srgbClr val="FF8200"/>
              </a:gs>
            </a:gsLst>
            <a:lin ang="0" scaled="1"/>
            <a:tileRect/>
          </a:gradFill>
          <a:ln w="9525" algn="ctr">
            <a:solidFill>
              <a:schemeClr val="tx1"/>
            </a:solidFill>
            <a:miter lim="800000"/>
            <a:headEnd/>
            <a:tailEnd/>
          </a:ln>
        </p:spPr>
        <p:txBody>
          <a:bodyPr rot="10800000" vert="eaVert" anchor="ctr"/>
          <a:lstStyle/>
          <a:p>
            <a:pPr algn="ctr" fontAlgn="auto">
              <a:spcBef>
                <a:spcPts val="0"/>
              </a:spcBef>
              <a:spcAft>
                <a:spcPts val="0"/>
              </a:spcAft>
              <a:defRPr/>
            </a:pPr>
            <a:endParaRPr lang="fr-FR">
              <a:latin typeface="Times"/>
              <a:cs typeface="Times"/>
            </a:endParaRPr>
          </a:p>
        </p:txBody>
      </p:sp>
      <p:sp>
        <p:nvSpPr>
          <p:cNvPr id="7" name="TextBox 6"/>
          <p:cNvSpPr txBox="1"/>
          <p:nvPr/>
        </p:nvSpPr>
        <p:spPr>
          <a:xfrm>
            <a:off x="3098800" y="5750560"/>
            <a:ext cx="5130800" cy="861774"/>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19 billion </a:t>
            </a:r>
            <a:r>
              <a:rPr lang="en-US" b="1" dirty="0">
                <a:solidFill>
                  <a:schemeClr val="bg1"/>
                </a:solidFill>
                <a:latin typeface="Arial" panose="020B0604020202020204" pitchFamily="34" charset="0"/>
                <a:cs typeface="Arial" panose="020B0604020202020204" pitchFamily="34" charset="0"/>
              </a:rPr>
              <a:t>tons/yr captured</a:t>
            </a:r>
            <a:r>
              <a:rPr lang="en-US"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bio-CO</a:t>
            </a:r>
            <a:r>
              <a:rPr lang="en-US" b="1" baseline="-25000" dirty="0">
                <a:solidFill>
                  <a:schemeClr val="bg1"/>
                </a:solidFill>
                <a:latin typeface="Arial" panose="020B0604020202020204" pitchFamily="34" charset="0"/>
                <a:cs typeface="Arial" panose="020B0604020202020204" pitchFamily="34" charset="0"/>
              </a:rPr>
              <a:t>2</a:t>
            </a:r>
          </a:p>
          <a:p>
            <a:endParaRPr lang="en-US" dirty="0">
              <a:solidFill>
                <a:schemeClr val="bg1"/>
              </a:solidFill>
            </a:endParaRPr>
          </a:p>
        </p:txBody>
      </p:sp>
      <p:sp>
        <p:nvSpPr>
          <p:cNvPr id="9" name="TextBox 8"/>
          <p:cNvSpPr txBox="1"/>
          <p:nvPr/>
        </p:nvSpPr>
        <p:spPr>
          <a:xfrm>
            <a:off x="4206240" y="1168400"/>
            <a:ext cx="4775200" cy="1190069"/>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a:t>
            </a:r>
            <a:r>
              <a:rPr lang="en-US" sz="2800" b="1" dirty="0">
                <a:solidFill>
                  <a:schemeClr val="tx2"/>
                </a:solidFill>
                <a:latin typeface="Arial" panose="020B0604020202020204" pitchFamily="34" charset="0"/>
                <a:cs typeface="Arial" panose="020B0604020202020204" pitchFamily="34" charset="0"/>
              </a:rPr>
              <a:t> capture </a:t>
            </a:r>
            <a:r>
              <a:rPr lang="en-US" sz="3200" b="1" dirty="0">
                <a:solidFill>
                  <a:schemeClr val="tx2"/>
                </a:solidFill>
                <a:latin typeface="Arial" panose="020B0604020202020204" pitchFamily="34" charset="0"/>
                <a:cs typeface="Arial" panose="020B0604020202020204" pitchFamily="34" charset="0"/>
              </a:rPr>
              <a:t>17 billion</a:t>
            </a:r>
            <a:r>
              <a:rPr lang="en-US" b="1" dirty="0">
                <a:solidFill>
                  <a:schemeClr val="tx2"/>
                </a:solidFill>
                <a:latin typeface="Arial" panose="020B0604020202020204" pitchFamily="34" charset="0"/>
                <a:cs typeface="Arial" panose="020B0604020202020204" pitchFamily="34" charset="0"/>
              </a:rPr>
              <a:t> tons/yr </a:t>
            </a:r>
            <a:r>
              <a:rPr lang="en-US" b="1" dirty="0">
                <a:solidFill>
                  <a:schemeClr val="bg1"/>
                </a:solidFill>
                <a:latin typeface="Arial" panose="020B0604020202020204" pitchFamily="34" charset="0"/>
                <a:cs typeface="Arial" panose="020B0604020202020204" pitchFamily="34" charset="0"/>
              </a:rPr>
              <a:t>BEC</a:t>
            </a:r>
            <a:r>
              <a:rPr lang="en-US" b="1" dirty="0">
                <a:solidFill>
                  <a:schemeClr val="tx2"/>
                </a:solidFill>
                <a:latin typeface="Arial" panose="020B0604020202020204" pitchFamily="34" charset="0"/>
                <a:cs typeface="Arial" panose="020B0604020202020204" pitchFamily="34" charset="0"/>
              </a:rPr>
              <a:t>CS </a:t>
            </a:r>
            <a:r>
              <a:rPr lang="en-US" b="1" dirty="0" smtClean="0">
                <a:solidFill>
                  <a:schemeClr val="tx2"/>
                </a:solidFill>
                <a:latin typeface="Arial" panose="020B0604020202020204" pitchFamily="34" charset="0"/>
                <a:cs typeface="Arial" panose="020B0604020202020204" pitchFamily="34" charset="0"/>
              </a:rPr>
              <a:t>CO</a:t>
            </a:r>
            <a:r>
              <a:rPr lang="en-US" b="1" baseline="-25000" dirty="0" smtClean="0">
                <a:solidFill>
                  <a:schemeClr val="tx2"/>
                </a:solidFill>
                <a:latin typeface="Arial" panose="020B0604020202020204" pitchFamily="34" charset="0"/>
                <a:cs typeface="Arial" panose="020B0604020202020204" pitchFamily="34" charset="0"/>
              </a:rPr>
              <a:t>2 </a:t>
            </a:r>
            <a:r>
              <a:rPr lang="en-US" b="1" dirty="0" smtClean="0">
                <a:solidFill>
                  <a:schemeClr val="tx2"/>
                </a:solidFill>
                <a:latin typeface="Arial" panose="020B0604020202020204" pitchFamily="34" charset="0"/>
                <a:cs typeface="Arial" panose="020B0604020202020204" pitchFamily="34" charset="0"/>
              </a:rPr>
              <a:t>or </a:t>
            </a:r>
            <a:r>
              <a:rPr lang="en-US" sz="2000" b="1" dirty="0" smtClean="0">
                <a:solidFill>
                  <a:schemeClr val="tx2"/>
                </a:solidFill>
                <a:latin typeface="Arial" panose="020B0604020202020204" pitchFamily="34" charset="0"/>
                <a:cs typeface="Arial" panose="020B0604020202020204" pitchFamily="34" charset="0"/>
              </a:rPr>
              <a:t>reformatting CH</a:t>
            </a:r>
            <a:r>
              <a:rPr lang="en-US" sz="2000" b="1" baseline="-25000" dirty="0" smtClean="0">
                <a:solidFill>
                  <a:schemeClr val="tx2"/>
                </a:solidFill>
                <a:latin typeface="Arial" panose="020B0604020202020204" pitchFamily="34" charset="0"/>
                <a:cs typeface="Arial" panose="020B0604020202020204" pitchFamily="34" charset="0"/>
              </a:rPr>
              <a:t>4</a:t>
            </a:r>
            <a:r>
              <a:rPr lang="en-US" sz="2000" b="1" dirty="0" smtClean="0">
                <a:solidFill>
                  <a:schemeClr val="tx2"/>
                </a:solidFill>
                <a:latin typeface="Arial" panose="020B0604020202020204" pitchFamily="34" charset="0"/>
                <a:cs typeface="Arial" panose="020B0604020202020204" pitchFamily="34" charset="0"/>
              </a:rPr>
              <a:t> to H</a:t>
            </a:r>
            <a:r>
              <a:rPr lang="en-US" sz="2000" b="1" baseline="-25000" dirty="0" smtClean="0">
                <a:solidFill>
                  <a:schemeClr val="tx2"/>
                </a:solidFill>
                <a:latin typeface="Arial" panose="020B0604020202020204" pitchFamily="34" charset="0"/>
                <a:cs typeface="Arial" panose="020B0604020202020204" pitchFamily="34" charset="0"/>
              </a:rPr>
              <a:t>2</a:t>
            </a:r>
            <a:endParaRPr lang="en-US" sz="2000" b="1" baseline="-25000" dirty="0">
              <a:solidFill>
                <a:schemeClr val="tx2"/>
              </a:solidFill>
              <a:latin typeface="Arial" panose="020B0604020202020204" pitchFamily="34" charset="0"/>
              <a:cs typeface="Arial" panose="020B0604020202020204" pitchFamily="34" charset="0"/>
            </a:endParaRPr>
          </a:p>
          <a:p>
            <a:endParaRPr lang="en-US" dirty="0"/>
          </a:p>
        </p:txBody>
      </p:sp>
      <p:sp>
        <p:nvSpPr>
          <p:cNvPr id="30" name="Text Box 3"/>
          <p:cNvSpPr txBox="1">
            <a:spLocks noChangeArrowheads="1"/>
          </p:cNvSpPr>
          <p:nvPr/>
        </p:nvSpPr>
        <p:spPr bwMode="auto">
          <a:xfrm>
            <a:off x="844064" y="2060848"/>
            <a:ext cx="2143760" cy="338554"/>
          </a:xfrm>
          <a:prstGeom prst="rect">
            <a:avLst/>
          </a:prstGeom>
          <a:noFill/>
          <a:ln w="9525">
            <a:noFill/>
            <a:miter lim="800000"/>
            <a:headEnd/>
            <a:tailEnd/>
          </a:ln>
        </p:spPr>
        <p:txBody>
          <a:bodyPr wrap="square">
            <a:spAutoFit/>
          </a:bodyPr>
          <a:lstStyle/>
          <a:p>
            <a:pPr>
              <a:spcBef>
                <a:spcPct val="50000"/>
              </a:spcBef>
            </a:pPr>
            <a:r>
              <a:rPr lang="en-US" sz="1600" b="1" dirty="0" smtClean="0">
                <a:solidFill>
                  <a:schemeClr val="bg1"/>
                </a:solidFill>
              </a:rPr>
              <a:t>OceanForesters.org</a:t>
            </a:r>
            <a:endParaRPr lang="en-US" sz="1600" b="1" dirty="0">
              <a:solidFill>
                <a:schemeClr val="bg1"/>
              </a:solidFill>
            </a:endParaRPr>
          </a:p>
        </p:txBody>
      </p:sp>
    </p:spTree>
    <p:extLst>
      <p:ext uri="{BB962C8B-B14F-4D97-AF65-F5344CB8AC3E}">
        <p14:creationId xmlns:p14="http://schemas.microsoft.com/office/powerpoint/2010/main" val="14510299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5591" t="31639" r="53735" b="26697"/>
          <a:stretch>
            <a:fillRect/>
          </a:stretch>
        </p:blipFill>
        <p:spPr bwMode="auto">
          <a:xfrm>
            <a:off x="-36512" y="-27385"/>
            <a:ext cx="9180512" cy="691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79712" y="1124744"/>
            <a:ext cx="5400600" cy="2616101"/>
          </a:xfrm>
          <a:prstGeom prst="rect">
            <a:avLst/>
          </a:prstGeom>
          <a:noFill/>
        </p:spPr>
        <p:txBody>
          <a:bodyPr wrap="square" rtlCol="0">
            <a:spAutoFit/>
          </a:bodyPr>
          <a:lstStyle/>
          <a:p>
            <a:pPr marL="285750" indent="-285750">
              <a:spcBef>
                <a:spcPts val="1200"/>
              </a:spcBef>
              <a:buFont typeface="Arial" pitchFamily="34" charset="0"/>
              <a:buChar char="•"/>
            </a:pPr>
            <a:r>
              <a:rPr lang="en-AU" b="1" dirty="0" smtClean="0">
                <a:solidFill>
                  <a:srgbClr val="008000"/>
                </a:solidFill>
              </a:rPr>
              <a:t>Algae could have ten times the oil production yield of the fastest growing land based crops</a:t>
            </a:r>
          </a:p>
          <a:p>
            <a:pPr marL="285750" indent="-285750">
              <a:spcBef>
                <a:spcPts val="1200"/>
              </a:spcBef>
              <a:buFont typeface="Arial" pitchFamily="34" charset="0"/>
              <a:buChar char="•"/>
            </a:pPr>
            <a:r>
              <a:rPr lang="en-AU" b="1" dirty="0" smtClean="0">
                <a:solidFill>
                  <a:srgbClr val="008000"/>
                </a:solidFill>
              </a:rPr>
              <a:t>Algae can store much more carbon than forests, due to fast growth rate, non-displacement of food crops, availability of suitable ocean sites</a:t>
            </a:r>
          </a:p>
          <a:p>
            <a:pPr marL="285750" indent="-285750">
              <a:spcBef>
                <a:spcPts val="1200"/>
              </a:spcBef>
              <a:buFont typeface="Arial" pitchFamily="34" charset="0"/>
              <a:buChar char="•"/>
            </a:pPr>
            <a:r>
              <a:rPr lang="en-AU" b="1" dirty="0" smtClean="0">
                <a:solidFill>
                  <a:srgbClr val="008000"/>
                </a:solidFill>
              </a:rPr>
              <a:t>Algae factories on 2% of the world ocean could be enough to reduce CO2 level from current 400 ppm to stable Holocene level of 280 ppm</a:t>
            </a:r>
            <a:endParaRPr lang="en-AU" b="1" dirty="0">
              <a:solidFill>
                <a:srgbClr val="008000"/>
              </a:solidFill>
            </a:endParaRPr>
          </a:p>
        </p:txBody>
      </p:sp>
    </p:spTree>
    <p:extLst>
      <p:ext uri="{BB962C8B-B14F-4D97-AF65-F5344CB8AC3E}">
        <p14:creationId xmlns:p14="http://schemas.microsoft.com/office/powerpoint/2010/main" val="31311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7"/>
          <p:cNvSpPr>
            <a:spLocks noChangeArrowheads="1"/>
          </p:cNvSpPr>
          <p:nvPr/>
        </p:nvSpPr>
        <p:spPr bwMode="auto">
          <a:xfrm rot="5400000">
            <a:off x="-468312" y="2025650"/>
            <a:ext cx="1116012" cy="17938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3" name="Rectangle 46"/>
          <p:cNvSpPr>
            <a:spLocks noChangeArrowheads="1"/>
          </p:cNvSpPr>
          <p:nvPr/>
        </p:nvSpPr>
        <p:spPr bwMode="auto">
          <a:xfrm>
            <a:off x="0" y="1341438"/>
            <a:ext cx="6516688" cy="2159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4" name="Rectangle 45"/>
          <p:cNvSpPr>
            <a:spLocks noChangeArrowheads="1"/>
          </p:cNvSpPr>
          <p:nvPr/>
        </p:nvSpPr>
        <p:spPr bwMode="auto">
          <a:xfrm>
            <a:off x="0" y="2636838"/>
            <a:ext cx="6516688" cy="2159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5" name="Oval 36"/>
          <p:cNvSpPr>
            <a:spLocks noChangeArrowheads="1"/>
          </p:cNvSpPr>
          <p:nvPr/>
        </p:nvSpPr>
        <p:spPr bwMode="auto">
          <a:xfrm>
            <a:off x="5076825" y="2492375"/>
            <a:ext cx="360363" cy="3603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6" name="Oval 42"/>
          <p:cNvSpPr>
            <a:spLocks noChangeArrowheads="1"/>
          </p:cNvSpPr>
          <p:nvPr/>
        </p:nvSpPr>
        <p:spPr bwMode="auto">
          <a:xfrm>
            <a:off x="3132138" y="2492375"/>
            <a:ext cx="360362" cy="3603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7" name="Oval 41"/>
          <p:cNvSpPr>
            <a:spLocks noChangeArrowheads="1"/>
          </p:cNvSpPr>
          <p:nvPr/>
        </p:nvSpPr>
        <p:spPr bwMode="auto">
          <a:xfrm>
            <a:off x="684213" y="2492375"/>
            <a:ext cx="360362" cy="3603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8" name="Oval 40"/>
          <p:cNvSpPr>
            <a:spLocks noChangeArrowheads="1"/>
          </p:cNvSpPr>
          <p:nvPr/>
        </p:nvSpPr>
        <p:spPr bwMode="auto">
          <a:xfrm>
            <a:off x="611188" y="1341438"/>
            <a:ext cx="360362" cy="3603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9" name="Oval 39"/>
          <p:cNvSpPr>
            <a:spLocks noChangeArrowheads="1"/>
          </p:cNvSpPr>
          <p:nvPr/>
        </p:nvSpPr>
        <p:spPr bwMode="auto">
          <a:xfrm>
            <a:off x="2339975" y="1341438"/>
            <a:ext cx="360363" cy="3603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0" name="Oval 38"/>
          <p:cNvSpPr>
            <a:spLocks noChangeArrowheads="1"/>
          </p:cNvSpPr>
          <p:nvPr/>
        </p:nvSpPr>
        <p:spPr bwMode="auto">
          <a:xfrm>
            <a:off x="4067175" y="1341438"/>
            <a:ext cx="360363" cy="3603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1" name="Oval 37"/>
          <p:cNvSpPr>
            <a:spLocks noChangeArrowheads="1"/>
          </p:cNvSpPr>
          <p:nvPr/>
        </p:nvSpPr>
        <p:spPr bwMode="auto">
          <a:xfrm>
            <a:off x="6011863" y="1341438"/>
            <a:ext cx="360362" cy="3603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2" name="Oval 31"/>
          <p:cNvSpPr>
            <a:spLocks noChangeArrowheads="1"/>
          </p:cNvSpPr>
          <p:nvPr/>
        </p:nvSpPr>
        <p:spPr bwMode="auto">
          <a:xfrm>
            <a:off x="3059113" y="1341438"/>
            <a:ext cx="360362" cy="36036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3" name="Oval 32"/>
          <p:cNvSpPr>
            <a:spLocks noChangeArrowheads="1"/>
          </p:cNvSpPr>
          <p:nvPr/>
        </p:nvSpPr>
        <p:spPr bwMode="auto">
          <a:xfrm>
            <a:off x="1547813" y="1341438"/>
            <a:ext cx="360362" cy="36036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4" name="Oval 33"/>
          <p:cNvSpPr>
            <a:spLocks noChangeArrowheads="1"/>
          </p:cNvSpPr>
          <p:nvPr/>
        </p:nvSpPr>
        <p:spPr bwMode="auto">
          <a:xfrm>
            <a:off x="0" y="1916113"/>
            <a:ext cx="360363" cy="36036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5" name="Oval 34"/>
          <p:cNvSpPr>
            <a:spLocks noChangeArrowheads="1"/>
          </p:cNvSpPr>
          <p:nvPr/>
        </p:nvSpPr>
        <p:spPr bwMode="auto">
          <a:xfrm>
            <a:off x="2051050" y="2492375"/>
            <a:ext cx="360363" cy="36036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6" name="Oval 35"/>
          <p:cNvSpPr>
            <a:spLocks noChangeArrowheads="1"/>
          </p:cNvSpPr>
          <p:nvPr/>
        </p:nvSpPr>
        <p:spPr bwMode="auto">
          <a:xfrm>
            <a:off x="4140200" y="2492375"/>
            <a:ext cx="360363" cy="36036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7" name="Oval 30"/>
          <p:cNvSpPr>
            <a:spLocks noChangeArrowheads="1"/>
          </p:cNvSpPr>
          <p:nvPr/>
        </p:nvSpPr>
        <p:spPr bwMode="auto">
          <a:xfrm>
            <a:off x="5076825" y="1341438"/>
            <a:ext cx="360363" cy="360362"/>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8" name="Oval 29"/>
          <p:cNvSpPr>
            <a:spLocks noChangeArrowheads="1"/>
          </p:cNvSpPr>
          <p:nvPr/>
        </p:nvSpPr>
        <p:spPr bwMode="auto">
          <a:xfrm>
            <a:off x="5867400" y="2492375"/>
            <a:ext cx="360363" cy="36036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9" name="Text Box 4"/>
          <p:cNvSpPr>
            <a:spLocks noGrp="1" noChangeArrowheads="1"/>
          </p:cNvSpPr>
          <p:nvPr>
            <p:ph type="body" idx="1"/>
          </p:nvPr>
        </p:nvSpPr>
        <p:spPr>
          <a:xfrm>
            <a:off x="1476375" y="260350"/>
            <a:ext cx="6049963" cy="647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lgn="ctr" eaLnBrk="1" hangingPunct="1">
              <a:buFontTx/>
              <a:buNone/>
            </a:pPr>
            <a:r>
              <a:rPr lang="en-US" sz="1800" b="1" smtClean="0"/>
              <a:t>Ocean-based Algae Production System</a:t>
            </a:r>
          </a:p>
          <a:p>
            <a:pPr algn="ctr" eaLnBrk="1" hangingPunct="1">
              <a:buFontTx/>
              <a:buNone/>
            </a:pPr>
            <a:r>
              <a:rPr lang="en-US" sz="1800" b="1" smtClean="0"/>
              <a:t>Schematic Top View of photo-bioreactor component</a:t>
            </a:r>
          </a:p>
        </p:txBody>
      </p:sp>
      <p:sp>
        <p:nvSpPr>
          <p:cNvPr id="5140" name="Rectangle 5"/>
          <p:cNvSpPr>
            <a:spLocks noChangeArrowheads="1"/>
          </p:cNvSpPr>
          <p:nvPr/>
        </p:nvSpPr>
        <p:spPr bwMode="auto">
          <a:xfrm>
            <a:off x="323850" y="1557338"/>
            <a:ext cx="6192838" cy="14287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41" name="Rectangle 7"/>
          <p:cNvSpPr>
            <a:spLocks noChangeArrowheads="1"/>
          </p:cNvSpPr>
          <p:nvPr/>
        </p:nvSpPr>
        <p:spPr bwMode="auto">
          <a:xfrm>
            <a:off x="323850" y="1700213"/>
            <a:ext cx="6192838" cy="79216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42" name="Rectangle 8"/>
          <p:cNvSpPr>
            <a:spLocks noChangeArrowheads="1"/>
          </p:cNvSpPr>
          <p:nvPr/>
        </p:nvSpPr>
        <p:spPr bwMode="auto">
          <a:xfrm>
            <a:off x="323850" y="2492375"/>
            <a:ext cx="6192838" cy="14287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43" name="Line 9"/>
          <p:cNvSpPr>
            <a:spLocks noChangeShapeType="1"/>
          </p:cNvSpPr>
          <p:nvPr/>
        </p:nvSpPr>
        <p:spPr bwMode="auto">
          <a:xfrm flipH="1">
            <a:off x="6084888" y="2349500"/>
            <a:ext cx="719137" cy="0"/>
          </a:xfrm>
          <a:prstGeom prst="line">
            <a:avLst/>
          </a:prstGeom>
          <a:noFill/>
          <a:ln w="762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4" name="Line 10"/>
          <p:cNvSpPr>
            <a:spLocks noChangeShapeType="1"/>
          </p:cNvSpPr>
          <p:nvPr/>
        </p:nvSpPr>
        <p:spPr bwMode="auto">
          <a:xfrm flipH="1">
            <a:off x="3635375" y="2349500"/>
            <a:ext cx="719138" cy="0"/>
          </a:xfrm>
          <a:prstGeom prst="line">
            <a:avLst/>
          </a:prstGeom>
          <a:noFill/>
          <a:ln w="762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5" name="Line 11"/>
          <p:cNvSpPr>
            <a:spLocks noChangeShapeType="1"/>
          </p:cNvSpPr>
          <p:nvPr/>
        </p:nvSpPr>
        <p:spPr bwMode="auto">
          <a:xfrm flipH="1">
            <a:off x="1116013" y="2349500"/>
            <a:ext cx="719137" cy="0"/>
          </a:xfrm>
          <a:prstGeom prst="line">
            <a:avLst/>
          </a:prstGeom>
          <a:noFill/>
          <a:ln w="762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6" name="Line 12"/>
          <p:cNvSpPr>
            <a:spLocks noChangeShapeType="1"/>
          </p:cNvSpPr>
          <p:nvPr/>
        </p:nvSpPr>
        <p:spPr bwMode="auto">
          <a:xfrm flipH="1" flipV="1">
            <a:off x="539750" y="1844675"/>
            <a:ext cx="0" cy="504825"/>
          </a:xfrm>
          <a:prstGeom prst="line">
            <a:avLst/>
          </a:prstGeom>
          <a:noFill/>
          <a:ln w="762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7" name="Line 13"/>
          <p:cNvSpPr>
            <a:spLocks noChangeShapeType="1"/>
          </p:cNvSpPr>
          <p:nvPr/>
        </p:nvSpPr>
        <p:spPr bwMode="auto">
          <a:xfrm>
            <a:off x="1116013" y="1844675"/>
            <a:ext cx="792162"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8" name="Line 14"/>
          <p:cNvSpPr>
            <a:spLocks noChangeShapeType="1"/>
          </p:cNvSpPr>
          <p:nvPr/>
        </p:nvSpPr>
        <p:spPr bwMode="auto">
          <a:xfrm>
            <a:off x="5724525" y="1916113"/>
            <a:ext cx="1655763"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9" name="Line 15"/>
          <p:cNvSpPr>
            <a:spLocks noChangeShapeType="1"/>
          </p:cNvSpPr>
          <p:nvPr/>
        </p:nvSpPr>
        <p:spPr bwMode="auto">
          <a:xfrm>
            <a:off x="3635375" y="1844675"/>
            <a:ext cx="792163" cy="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0" name="Line 16"/>
          <p:cNvSpPr>
            <a:spLocks noChangeShapeType="1"/>
          </p:cNvSpPr>
          <p:nvPr/>
        </p:nvSpPr>
        <p:spPr bwMode="auto">
          <a:xfrm flipH="1">
            <a:off x="971550" y="2133600"/>
            <a:ext cx="5545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1" name="Oval 17"/>
          <p:cNvSpPr>
            <a:spLocks noChangeArrowheads="1"/>
          </p:cNvSpPr>
          <p:nvPr/>
        </p:nvSpPr>
        <p:spPr bwMode="auto">
          <a:xfrm>
            <a:off x="6804025" y="2133600"/>
            <a:ext cx="1655763" cy="503238"/>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52" name="Oval 18"/>
          <p:cNvSpPr>
            <a:spLocks noChangeArrowheads="1"/>
          </p:cNvSpPr>
          <p:nvPr/>
        </p:nvSpPr>
        <p:spPr bwMode="auto">
          <a:xfrm>
            <a:off x="7308850" y="1628775"/>
            <a:ext cx="1655763" cy="5032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53" name="Line 19"/>
          <p:cNvSpPr>
            <a:spLocks noChangeShapeType="1"/>
          </p:cNvSpPr>
          <p:nvPr/>
        </p:nvSpPr>
        <p:spPr bwMode="auto">
          <a:xfrm flipV="1">
            <a:off x="7667625" y="2708275"/>
            <a:ext cx="0" cy="865188"/>
          </a:xfrm>
          <a:prstGeom prst="line">
            <a:avLst/>
          </a:prstGeom>
          <a:noFill/>
          <a:ln w="762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4" name="Rectangle 20"/>
          <p:cNvSpPr>
            <a:spLocks noChangeArrowheads="1"/>
          </p:cNvSpPr>
          <p:nvPr/>
        </p:nvSpPr>
        <p:spPr bwMode="auto">
          <a:xfrm>
            <a:off x="179388" y="1557338"/>
            <a:ext cx="144462" cy="10795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55" name="Text Box 21"/>
          <p:cNvSpPr txBox="1">
            <a:spLocks noChangeArrowheads="1"/>
          </p:cNvSpPr>
          <p:nvPr/>
        </p:nvSpPr>
        <p:spPr bwMode="auto">
          <a:xfrm>
            <a:off x="7451725" y="2205038"/>
            <a:ext cx="241300" cy="284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A</a:t>
            </a:r>
            <a:endParaRPr lang="en-US" sz="1200" b="1"/>
          </a:p>
        </p:txBody>
      </p:sp>
      <p:sp>
        <p:nvSpPr>
          <p:cNvPr id="5156" name="Text Box 22"/>
          <p:cNvSpPr txBox="1">
            <a:spLocks noChangeArrowheads="1"/>
          </p:cNvSpPr>
          <p:nvPr/>
        </p:nvSpPr>
        <p:spPr bwMode="auto">
          <a:xfrm>
            <a:off x="323850" y="3573463"/>
            <a:ext cx="8820150" cy="2751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400"/>
              <a:t>A: Polymer bag containing CO2, fresh water or ocean water with high nutrient level </a:t>
            </a:r>
          </a:p>
          <a:p>
            <a:pPr eaLnBrk="1" hangingPunct="1">
              <a:spcBef>
                <a:spcPct val="50000"/>
              </a:spcBef>
            </a:pPr>
            <a:r>
              <a:rPr lang="en-AU" sz="1400"/>
              <a:t>B: Continuous flow algae photo-bioreactor chamber with arrows showing direction of liquid flow</a:t>
            </a:r>
          </a:p>
          <a:p>
            <a:pPr eaLnBrk="1" hangingPunct="1">
              <a:spcBef>
                <a:spcPct val="50000"/>
              </a:spcBef>
            </a:pPr>
            <a:r>
              <a:rPr lang="en-AU" sz="1400"/>
              <a:t>C: Polymer bag containing fresh water for buoyancy, pumping and stability </a:t>
            </a:r>
          </a:p>
          <a:p>
            <a:pPr eaLnBrk="1" hangingPunct="1">
              <a:spcBef>
                <a:spcPct val="50000"/>
              </a:spcBef>
            </a:pPr>
            <a:r>
              <a:rPr lang="en-AU" sz="1400"/>
              <a:t>D: Polymer bag containing algated water output from chamber (B) </a:t>
            </a:r>
          </a:p>
          <a:p>
            <a:pPr eaLnBrk="1" hangingPunct="1">
              <a:spcBef>
                <a:spcPct val="50000"/>
              </a:spcBef>
            </a:pPr>
            <a:r>
              <a:rPr lang="en-AU" sz="1400"/>
              <a:t>E: Submarine chamber pumping water from source (A) into chamber (B).  (Note, chamber E can be replaced by a tidal pump as described in separate drawing). </a:t>
            </a:r>
          </a:p>
          <a:p>
            <a:pPr eaLnBrk="1" hangingPunct="1">
              <a:spcBef>
                <a:spcPct val="50000"/>
              </a:spcBef>
            </a:pPr>
            <a:r>
              <a:rPr lang="en-AU" sz="1400"/>
              <a:t>F: Submarine chamber pumping air or CO2 into chamber below chamber B as shown at side and front views</a:t>
            </a:r>
          </a:p>
          <a:p>
            <a:pPr eaLnBrk="1" hangingPunct="1">
              <a:spcBef>
                <a:spcPct val="50000"/>
              </a:spcBef>
            </a:pPr>
            <a:r>
              <a:rPr lang="en-AU" sz="1400"/>
              <a:t>G: Rigid submarine platform at base of chambers E and F providing pumping resistance.</a:t>
            </a:r>
          </a:p>
          <a:p>
            <a:pPr eaLnBrk="1" hangingPunct="1">
              <a:spcBef>
                <a:spcPct val="50000"/>
              </a:spcBef>
            </a:pPr>
            <a:r>
              <a:rPr lang="en-AU" sz="1400"/>
              <a:t>H: Return pipe transferring algated water to mix with nutrient-rich water from bag (A).</a:t>
            </a:r>
          </a:p>
        </p:txBody>
      </p:sp>
      <p:sp>
        <p:nvSpPr>
          <p:cNvPr id="5157" name="Text Box 24"/>
          <p:cNvSpPr txBox="1">
            <a:spLocks noChangeArrowheads="1"/>
          </p:cNvSpPr>
          <p:nvPr/>
        </p:nvSpPr>
        <p:spPr bwMode="auto">
          <a:xfrm>
            <a:off x="8027988" y="1700213"/>
            <a:ext cx="241300" cy="284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D</a:t>
            </a:r>
            <a:endParaRPr lang="en-US" sz="1200" b="1"/>
          </a:p>
        </p:txBody>
      </p:sp>
      <p:sp>
        <p:nvSpPr>
          <p:cNvPr id="5158" name="Text Box 25"/>
          <p:cNvSpPr txBox="1">
            <a:spLocks noChangeArrowheads="1"/>
          </p:cNvSpPr>
          <p:nvPr/>
        </p:nvSpPr>
        <p:spPr bwMode="auto">
          <a:xfrm>
            <a:off x="4716463" y="2420938"/>
            <a:ext cx="241300" cy="284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C</a:t>
            </a:r>
            <a:endParaRPr lang="en-US" sz="1200" b="1"/>
          </a:p>
        </p:txBody>
      </p:sp>
      <p:sp>
        <p:nvSpPr>
          <p:cNvPr id="5159" name="Text Box 26"/>
          <p:cNvSpPr txBox="1">
            <a:spLocks noChangeArrowheads="1"/>
          </p:cNvSpPr>
          <p:nvPr/>
        </p:nvSpPr>
        <p:spPr bwMode="auto">
          <a:xfrm>
            <a:off x="2484438" y="1989138"/>
            <a:ext cx="241300" cy="2841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B</a:t>
            </a:r>
            <a:endParaRPr lang="en-US" sz="1200" b="1"/>
          </a:p>
        </p:txBody>
      </p:sp>
      <p:sp>
        <p:nvSpPr>
          <p:cNvPr id="5160" name="Text Box 27"/>
          <p:cNvSpPr txBox="1">
            <a:spLocks noChangeArrowheads="1"/>
          </p:cNvSpPr>
          <p:nvPr/>
        </p:nvSpPr>
        <p:spPr bwMode="auto">
          <a:xfrm>
            <a:off x="3203575" y="6381750"/>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400"/>
              <a:t>© Robert Tulip, July 2009</a:t>
            </a:r>
            <a:endParaRPr lang="en-US" sz="1400"/>
          </a:p>
        </p:txBody>
      </p:sp>
      <p:sp>
        <p:nvSpPr>
          <p:cNvPr id="5161" name="Line 28"/>
          <p:cNvSpPr>
            <a:spLocks noChangeShapeType="1"/>
          </p:cNvSpPr>
          <p:nvPr/>
        </p:nvSpPr>
        <p:spPr bwMode="auto">
          <a:xfrm flipV="1">
            <a:off x="8243888" y="404813"/>
            <a:ext cx="215900" cy="93662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62" name="Text Box 43"/>
          <p:cNvSpPr txBox="1">
            <a:spLocks noChangeArrowheads="1"/>
          </p:cNvSpPr>
          <p:nvPr/>
        </p:nvSpPr>
        <p:spPr bwMode="auto">
          <a:xfrm>
            <a:off x="5148263" y="2924175"/>
            <a:ext cx="241300"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F</a:t>
            </a:r>
            <a:endParaRPr lang="en-US" sz="1200" b="1"/>
          </a:p>
        </p:txBody>
      </p:sp>
      <p:sp>
        <p:nvSpPr>
          <p:cNvPr id="5163" name="Text Box 44"/>
          <p:cNvSpPr txBox="1">
            <a:spLocks noChangeArrowheads="1"/>
          </p:cNvSpPr>
          <p:nvPr/>
        </p:nvSpPr>
        <p:spPr bwMode="auto">
          <a:xfrm>
            <a:off x="5940425" y="2924175"/>
            <a:ext cx="241300"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E</a:t>
            </a:r>
            <a:endParaRPr lang="en-US" sz="1200" b="1"/>
          </a:p>
        </p:txBody>
      </p:sp>
      <p:sp>
        <p:nvSpPr>
          <p:cNvPr id="5164" name="Text Box 48"/>
          <p:cNvSpPr txBox="1">
            <a:spLocks noChangeArrowheads="1"/>
          </p:cNvSpPr>
          <p:nvPr/>
        </p:nvSpPr>
        <p:spPr bwMode="auto">
          <a:xfrm>
            <a:off x="1403350" y="2708275"/>
            <a:ext cx="241300"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1200" b="1"/>
              <a:t>G</a:t>
            </a:r>
            <a:endParaRPr lang="en-US" sz="1200" b="1"/>
          </a:p>
        </p:txBody>
      </p:sp>
      <p:sp>
        <p:nvSpPr>
          <p:cNvPr id="5165" name="Line 49"/>
          <p:cNvSpPr>
            <a:spLocks noChangeShapeType="1"/>
          </p:cNvSpPr>
          <p:nvPr/>
        </p:nvSpPr>
        <p:spPr bwMode="auto">
          <a:xfrm>
            <a:off x="5940425" y="2060575"/>
            <a:ext cx="503238" cy="144463"/>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66" name="Text Box 50"/>
          <p:cNvSpPr txBox="1">
            <a:spLocks noChangeArrowheads="1"/>
          </p:cNvSpPr>
          <p:nvPr/>
        </p:nvSpPr>
        <p:spPr bwMode="auto">
          <a:xfrm>
            <a:off x="6011863" y="1844675"/>
            <a:ext cx="215900" cy="2238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800" b="1"/>
              <a:t>H</a:t>
            </a:r>
            <a:endParaRPr lang="en-US" sz="800" b="1"/>
          </a:p>
        </p:txBody>
      </p:sp>
      <p:sp>
        <p:nvSpPr>
          <p:cNvPr id="5167" name="Text Box 51"/>
          <p:cNvSpPr txBox="1">
            <a:spLocks noChangeArrowheads="1"/>
          </p:cNvSpPr>
          <p:nvPr/>
        </p:nvSpPr>
        <p:spPr bwMode="auto">
          <a:xfrm>
            <a:off x="-146050" y="-11113"/>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5168" name="Text Box 52"/>
          <p:cNvSpPr txBox="1">
            <a:spLocks noChangeArrowheads="1"/>
          </p:cNvSpPr>
          <p:nvPr/>
        </p:nvSpPr>
        <p:spPr bwMode="auto">
          <a:xfrm>
            <a:off x="7704138" y="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t>Drawing C</a:t>
            </a:r>
            <a:endParaRPr lang="en-US"/>
          </a:p>
        </p:txBody>
      </p:sp>
    </p:spTree>
    <p:extLst>
      <p:ext uri="{BB962C8B-B14F-4D97-AF65-F5344CB8AC3E}">
        <p14:creationId xmlns:p14="http://schemas.microsoft.com/office/powerpoint/2010/main" val="4055763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78" t="14327" r="19268" b="9084"/>
          <a:stretch/>
        </p:blipFill>
        <p:spPr bwMode="auto">
          <a:xfrm>
            <a:off x="0" y="0"/>
            <a:ext cx="9144000" cy="686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1580" y="4217392"/>
            <a:ext cx="1944216" cy="1477328"/>
          </a:xfrm>
          <a:prstGeom prst="rect">
            <a:avLst/>
          </a:prstGeom>
        </p:spPr>
        <p:txBody>
          <a:bodyPr wrap="square">
            <a:spAutoFit/>
          </a:bodyPr>
          <a:lstStyle/>
          <a:p>
            <a:r>
              <a:rPr lang="en-AU" dirty="0">
                <a:hlinkClick r:id="rId3"/>
              </a:rPr>
              <a:t>http://</a:t>
            </a:r>
            <a:r>
              <a:rPr lang="en-AU" dirty="0" smtClean="0">
                <a:hlinkClick r:id="rId3"/>
              </a:rPr>
              <a:t>www.youtube.com/watch?feature=player_embedded&amp;v=BOvrNXGJhTA</a:t>
            </a:r>
            <a:r>
              <a:rPr lang="en-AU" dirty="0" smtClean="0"/>
              <a:t> </a:t>
            </a:r>
            <a:endParaRPr lang="en-AU" dirty="0"/>
          </a:p>
        </p:txBody>
      </p:sp>
      <p:sp>
        <p:nvSpPr>
          <p:cNvPr id="8" name="TextBox 7"/>
          <p:cNvSpPr txBox="1"/>
          <p:nvPr/>
        </p:nvSpPr>
        <p:spPr>
          <a:xfrm>
            <a:off x="4492140" y="1170404"/>
            <a:ext cx="4680520" cy="3785652"/>
          </a:xfrm>
          <a:prstGeom prst="rect">
            <a:avLst/>
          </a:prstGeom>
          <a:noFill/>
        </p:spPr>
        <p:txBody>
          <a:bodyPr wrap="square" rtlCol="0">
            <a:spAutoFit/>
          </a:bodyPr>
          <a:lstStyle/>
          <a:p>
            <a:r>
              <a:rPr lang="en-AU" sz="4800" b="1" dirty="0" smtClean="0">
                <a:solidFill>
                  <a:srgbClr val="C00000"/>
                </a:solidFill>
              </a:rPr>
              <a:t>How to Protect the Reef from </a:t>
            </a:r>
          </a:p>
          <a:p>
            <a:pPr marL="914400" indent="-914400">
              <a:buFont typeface="+mj-lt"/>
              <a:buAutoNum type="arabicPeriod"/>
            </a:pPr>
            <a:r>
              <a:rPr lang="en-AU" sz="4800" b="1" dirty="0" smtClean="0">
                <a:solidFill>
                  <a:srgbClr val="C00000"/>
                </a:solidFill>
              </a:rPr>
              <a:t>Heat?</a:t>
            </a:r>
          </a:p>
          <a:p>
            <a:pPr marL="914400" indent="-914400">
              <a:buFont typeface="+mj-lt"/>
              <a:buAutoNum type="arabicPeriod"/>
            </a:pPr>
            <a:r>
              <a:rPr lang="en-AU" sz="4800" b="1" dirty="0" smtClean="0">
                <a:solidFill>
                  <a:srgbClr val="C00000"/>
                </a:solidFill>
              </a:rPr>
              <a:t>Acid?</a:t>
            </a:r>
          </a:p>
          <a:p>
            <a:pPr marL="914400" indent="-914400">
              <a:buFont typeface="+mj-lt"/>
              <a:buAutoNum type="arabicPeriod"/>
            </a:pPr>
            <a:r>
              <a:rPr lang="en-AU" sz="4800" b="1" dirty="0" smtClean="0">
                <a:solidFill>
                  <a:srgbClr val="C00000"/>
                </a:solidFill>
              </a:rPr>
              <a:t>Nutrient?</a:t>
            </a:r>
            <a:endParaRPr lang="en-AU" sz="4800" b="1" dirty="0">
              <a:solidFill>
                <a:srgbClr val="C00000"/>
              </a:solidFill>
            </a:endParaRPr>
          </a:p>
        </p:txBody>
      </p:sp>
      <p:sp>
        <p:nvSpPr>
          <p:cNvPr id="2" name="TextBox 1"/>
          <p:cNvSpPr txBox="1"/>
          <p:nvPr/>
        </p:nvSpPr>
        <p:spPr>
          <a:xfrm>
            <a:off x="-36512" y="1810559"/>
            <a:ext cx="2952328" cy="2554545"/>
          </a:xfrm>
          <a:prstGeom prst="rect">
            <a:avLst/>
          </a:prstGeom>
          <a:noFill/>
        </p:spPr>
        <p:txBody>
          <a:bodyPr wrap="square" rtlCol="0">
            <a:spAutoFit/>
          </a:bodyPr>
          <a:lstStyle/>
          <a:p>
            <a:r>
              <a:rPr lang="en-AU" sz="3200" b="1" dirty="0" smtClean="0"/>
              <a:t>The Great Barrier Reef is at risk of collapse due to climate change</a:t>
            </a:r>
            <a:endParaRPr lang="en-AU" sz="3200" b="1" dirty="0"/>
          </a:p>
        </p:txBody>
      </p:sp>
    </p:spTree>
    <p:extLst>
      <p:ext uri="{BB962C8B-B14F-4D97-AF65-F5344CB8AC3E}">
        <p14:creationId xmlns:p14="http://schemas.microsoft.com/office/powerpoint/2010/main" val="6622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3000"/>
                                        <p:tgtEl>
                                          <p:spTgt spid="8">
                                            <p:txEl>
                                              <p:pRg st="0" end="0"/>
                                            </p:txEl>
                                          </p:spTgt>
                                        </p:tgtEl>
                                      </p:cBhvr>
                                    </p:animEffect>
                                  </p:childTnLst>
                                </p:cTn>
                              </p:par>
                            </p:childTnLst>
                          </p:cTn>
                        </p:par>
                        <p:par>
                          <p:cTn id="8" fill="hold">
                            <p:stCondLst>
                              <p:cond delay="4000"/>
                            </p:stCondLst>
                            <p:childTnLst>
                              <p:par>
                                <p:cTn id="9" presetID="5" presetClass="entr" presetSubtype="10" fill="hold" grpId="0"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checkerboard(across)">
                                      <p:cBhvr>
                                        <p:cTn id="11" dur="3000"/>
                                        <p:tgtEl>
                                          <p:spTgt spid="8">
                                            <p:txEl>
                                              <p:pRg st="1" end="1"/>
                                            </p:txEl>
                                          </p:spTgt>
                                        </p:tgtEl>
                                      </p:cBhvr>
                                    </p:animEffect>
                                  </p:childTnLst>
                                </p:cTn>
                              </p:par>
                            </p:childTnLst>
                          </p:cTn>
                        </p:par>
                        <p:par>
                          <p:cTn id="12" fill="hold">
                            <p:stCondLst>
                              <p:cond delay="8000"/>
                            </p:stCondLst>
                            <p:childTnLst>
                              <p:par>
                                <p:cTn id="13" presetID="5" presetClass="entr" presetSubtype="10" fill="hold" grpId="0"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heckerboard(across)">
                                      <p:cBhvr>
                                        <p:cTn id="15" dur="3000"/>
                                        <p:tgtEl>
                                          <p:spTgt spid="8">
                                            <p:txEl>
                                              <p:pRg st="2" end="2"/>
                                            </p:txEl>
                                          </p:spTgt>
                                        </p:tgtEl>
                                      </p:cBhvr>
                                    </p:animEffect>
                                  </p:childTnLst>
                                </p:cTn>
                              </p:par>
                            </p:childTnLst>
                          </p:cTn>
                        </p:par>
                        <p:par>
                          <p:cTn id="16" fill="hold">
                            <p:stCondLst>
                              <p:cond delay="12000"/>
                            </p:stCondLst>
                            <p:childTnLst>
                              <p:par>
                                <p:cTn id="17" presetID="5" presetClass="entr" presetSubtype="10" fill="hold" grpId="0"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checkerboard(across)">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65" t="10633" r="28932" b="31467"/>
          <a:stretch/>
        </p:blipFill>
        <p:spPr bwMode="auto">
          <a:xfrm>
            <a:off x="0" y="0"/>
            <a:ext cx="9222154" cy="681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5496" y="1900219"/>
            <a:ext cx="336606" cy="531841"/>
            <a:chOff x="107504" y="1988841"/>
            <a:chExt cx="264598" cy="443219"/>
          </a:xfrm>
        </p:grpSpPr>
        <p:sp>
          <p:nvSpPr>
            <p:cNvPr id="5" name="Oval 4"/>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p:cNvCxnSpPr>
              <a:stCxn id="5"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5400000" flipH="1" flipV="1">
            <a:off x="6218332" y="466820"/>
            <a:ext cx="91712" cy="216024"/>
            <a:chOff x="179512" y="2204864"/>
            <a:chExt cx="190831" cy="364221"/>
          </a:xfrm>
        </p:grpSpPr>
        <p:sp>
          <p:nvSpPr>
            <p:cNvPr id="31" name="Oval 30"/>
            <p:cNvSpPr/>
            <p:nvPr/>
          </p:nvSpPr>
          <p:spPr>
            <a:xfrm rot="19905925">
              <a:off x="298335" y="2353061"/>
              <a:ext cx="72008" cy="21602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Straight Arrow Connector 31"/>
            <p:cNvCxnSpPr>
              <a:stCxn id="31" idx="0"/>
            </p:cNvCxnSpPr>
            <p:nvPr/>
          </p:nvCxnSpPr>
          <p:spPr>
            <a:xfrm flipH="1" flipV="1">
              <a:off x="179512" y="2204864"/>
              <a:ext cx="103728" cy="161048"/>
            </a:xfrm>
            <a:prstGeom prst="straightConnector1">
              <a:avLst/>
            </a:prstGeom>
            <a:ln w="1524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17610546" flipH="1" flipV="1">
            <a:off x="5723603" y="3190100"/>
            <a:ext cx="91712" cy="216024"/>
            <a:chOff x="179512" y="2204864"/>
            <a:chExt cx="190831" cy="364221"/>
          </a:xfrm>
        </p:grpSpPr>
        <p:sp>
          <p:nvSpPr>
            <p:cNvPr id="58" name="Oval 57"/>
            <p:cNvSpPr/>
            <p:nvPr/>
          </p:nvSpPr>
          <p:spPr>
            <a:xfrm rot="19905925">
              <a:off x="298335" y="2353061"/>
              <a:ext cx="72008" cy="21602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Arrow Connector 58"/>
            <p:cNvCxnSpPr>
              <a:stCxn id="58" idx="0"/>
            </p:cNvCxnSpPr>
            <p:nvPr/>
          </p:nvCxnSpPr>
          <p:spPr>
            <a:xfrm flipH="1" flipV="1">
              <a:off x="179512" y="2204864"/>
              <a:ext cx="103728" cy="161048"/>
            </a:xfrm>
            <a:prstGeom prst="straightConnector1">
              <a:avLst/>
            </a:prstGeom>
            <a:ln w="1524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832314" y="2992884"/>
            <a:ext cx="3132174" cy="2308324"/>
          </a:xfrm>
          <a:prstGeom prst="rect">
            <a:avLst/>
          </a:prstGeom>
          <a:solidFill>
            <a:srgbClr val="FFCC66">
              <a:alpha val="35000"/>
            </a:srgbClr>
          </a:solidFill>
          <a:ln w="50800">
            <a:solidFill>
              <a:srgbClr val="003300"/>
            </a:solidFill>
          </a:ln>
        </p:spPr>
        <p:txBody>
          <a:bodyPr wrap="square" rtlCol="0">
            <a:spAutoFit/>
          </a:bodyPr>
          <a:lstStyle/>
          <a:p>
            <a:pPr marL="285750" indent="-285750">
              <a:buFont typeface="Arial" pitchFamily="34" charset="0"/>
              <a:buChar char="•"/>
            </a:pPr>
            <a:r>
              <a:rPr lang="en-AU" sz="2400" b="1" dirty="0" smtClean="0">
                <a:solidFill>
                  <a:srgbClr val="003300"/>
                </a:solidFill>
              </a:rPr>
              <a:t>Grow </a:t>
            </a:r>
            <a:r>
              <a:rPr lang="en-AU" sz="2400" b="1" dirty="0" smtClean="0">
                <a:solidFill>
                  <a:srgbClr val="003300"/>
                </a:solidFill>
              </a:rPr>
              <a:t>algae in bags on continental shelf</a:t>
            </a:r>
          </a:p>
          <a:p>
            <a:pPr marL="285750" indent="-285750">
              <a:buFont typeface="Arial" pitchFamily="34" charset="0"/>
              <a:buChar char="•"/>
            </a:pPr>
            <a:r>
              <a:rPr lang="en-AU" sz="2400" b="1" dirty="0" smtClean="0">
                <a:solidFill>
                  <a:srgbClr val="003300"/>
                </a:solidFill>
              </a:rPr>
              <a:t>Store algae in deep ocean</a:t>
            </a:r>
          </a:p>
          <a:p>
            <a:pPr marL="285750" indent="-285750">
              <a:buFont typeface="Arial" pitchFamily="34" charset="0"/>
              <a:buChar char="•"/>
            </a:pPr>
            <a:r>
              <a:rPr lang="en-AU" sz="2400" b="1" dirty="0" smtClean="0">
                <a:solidFill>
                  <a:srgbClr val="003300"/>
                </a:solidFill>
              </a:rPr>
              <a:t>Use algae for fuel, food, fertilizer, fabric </a:t>
            </a:r>
            <a:endParaRPr lang="en-AU" sz="2400" b="1" dirty="0">
              <a:solidFill>
                <a:srgbClr val="003300"/>
              </a:solidFill>
            </a:endParaRPr>
          </a:p>
        </p:txBody>
      </p:sp>
      <p:grpSp>
        <p:nvGrpSpPr>
          <p:cNvPr id="64" name="Group 63"/>
          <p:cNvGrpSpPr/>
          <p:nvPr/>
        </p:nvGrpSpPr>
        <p:grpSpPr>
          <a:xfrm>
            <a:off x="3635896" y="548680"/>
            <a:ext cx="336606" cy="531841"/>
            <a:chOff x="107504" y="1988841"/>
            <a:chExt cx="264598" cy="443219"/>
          </a:xfrm>
        </p:grpSpPr>
        <p:sp>
          <p:nvSpPr>
            <p:cNvPr id="65" name="Oval 64"/>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6" name="Straight Arrow Connector 65"/>
            <p:cNvCxnSpPr>
              <a:stCxn id="65"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13419986">
            <a:off x="281920" y="4798729"/>
            <a:ext cx="336606" cy="531841"/>
            <a:chOff x="107504" y="1988841"/>
            <a:chExt cx="264598" cy="443219"/>
          </a:xfrm>
        </p:grpSpPr>
        <p:sp>
          <p:nvSpPr>
            <p:cNvPr id="68" name="Oval 67"/>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9" name="Straight Arrow Connector 68"/>
            <p:cNvCxnSpPr>
              <a:stCxn id="68"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643106" y="836712"/>
            <a:ext cx="336606" cy="531841"/>
            <a:chOff x="107504" y="1988841"/>
            <a:chExt cx="264598" cy="443219"/>
          </a:xfrm>
        </p:grpSpPr>
        <p:sp>
          <p:nvSpPr>
            <p:cNvPr id="71" name="Oval 70"/>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2" name="Straight Arrow Connector 71"/>
            <p:cNvCxnSpPr>
              <a:stCxn id="71"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645096" y="1556792"/>
            <a:ext cx="336606" cy="531841"/>
            <a:chOff x="107504" y="1988841"/>
            <a:chExt cx="264598" cy="443219"/>
          </a:xfrm>
        </p:grpSpPr>
        <p:sp>
          <p:nvSpPr>
            <p:cNvPr id="74" name="Oval 73"/>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5" name="Straight Arrow Connector 74"/>
            <p:cNvCxnSpPr>
              <a:stCxn id="74"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rot="13183438">
            <a:off x="8591524" y="1986894"/>
            <a:ext cx="336606" cy="531841"/>
            <a:chOff x="107504" y="1988841"/>
            <a:chExt cx="264598" cy="443219"/>
          </a:xfrm>
        </p:grpSpPr>
        <p:sp>
          <p:nvSpPr>
            <p:cNvPr id="77" name="Oval 76"/>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a:stCxn id="77"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15923450">
            <a:off x="7653503" y="1768032"/>
            <a:ext cx="336606" cy="531841"/>
            <a:chOff x="107504" y="1988841"/>
            <a:chExt cx="264598" cy="443219"/>
          </a:xfrm>
        </p:grpSpPr>
        <p:sp>
          <p:nvSpPr>
            <p:cNvPr id="80" name="Oval 79"/>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Arrow Connector 80"/>
            <p:cNvCxnSpPr>
              <a:stCxn id="80"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rot="18180463">
            <a:off x="5961221" y="356800"/>
            <a:ext cx="336606" cy="531841"/>
            <a:chOff x="107504" y="1988841"/>
            <a:chExt cx="264598" cy="443219"/>
          </a:xfrm>
        </p:grpSpPr>
        <p:sp>
          <p:nvSpPr>
            <p:cNvPr id="83" name="Oval 82"/>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4" name="Straight Arrow Connector 83"/>
            <p:cNvCxnSpPr>
              <a:stCxn id="83"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rot="4370833">
            <a:off x="4748040" y="1628800"/>
            <a:ext cx="336606" cy="531841"/>
            <a:chOff x="107504" y="1988841"/>
            <a:chExt cx="264598" cy="443219"/>
          </a:xfrm>
        </p:grpSpPr>
        <p:sp>
          <p:nvSpPr>
            <p:cNvPr id="86" name="Oval 85"/>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7" name="Straight Arrow Connector 86"/>
            <p:cNvCxnSpPr>
              <a:stCxn id="86"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4180407">
            <a:off x="4567506" y="1168967"/>
            <a:ext cx="336606" cy="531841"/>
            <a:chOff x="107504" y="1988841"/>
            <a:chExt cx="264598" cy="443219"/>
          </a:xfrm>
        </p:grpSpPr>
        <p:sp>
          <p:nvSpPr>
            <p:cNvPr id="89" name="Oval 88"/>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Arrow Connector 89"/>
            <p:cNvCxnSpPr>
              <a:stCxn id="89"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2075154" y="736919"/>
            <a:ext cx="336606" cy="531841"/>
            <a:chOff x="107504" y="1988841"/>
            <a:chExt cx="264598" cy="443219"/>
          </a:xfrm>
        </p:grpSpPr>
        <p:sp>
          <p:nvSpPr>
            <p:cNvPr id="92" name="Oval 91"/>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3" name="Straight Arrow Connector 92"/>
            <p:cNvCxnSpPr>
              <a:stCxn id="92"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rot="5135351">
            <a:off x="5709796" y="2902815"/>
            <a:ext cx="336606" cy="531841"/>
            <a:chOff x="107504" y="1988841"/>
            <a:chExt cx="264598" cy="443219"/>
          </a:xfrm>
        </p:grpSpPr>
        <p:sp>
          <p:nvSpPr>
            <p:cNvPr id="95" name="Oval 94"/>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6" name="Straight Arrow Connector 95"/>
            <p:cNvCxnSpPr>
              <a:stCxn id="95"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rot="15746657">
            <a:off x="2965827" y="4833479"/>
            <a:ext cx="336606" cy="531841"/>
            <a:chOff x="107504" y="1988841"/>
            <a:chExt cx="264598" cy="443219"/>
          </a:xfrm>
        </p:grpSpPr>
        <p:sp>
          <p:nvSpPr>
            <p:cNvPr id="98" name="Oval 97"/>
            <p:cNvSpPr/>
            <p:nvPr/>
          </p:nvSpPr>
          <p:spPr>
            <a:xfrm rot="19905925">
              <a:off x="270542" y="2216036"/>
              <a:ext cx="101560" cy="216024"/>
            </a:xfrm>
            <a:prstGeom prst="ellipse">
              <a:avLst/>
            </a:prstGeom>
            <a:solidFill>
              <a:srgbClr val="008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9" name="Straight Arrow Connector 98"/>
            <p:cNvCxnSpPr>
              <a:stCxn id="98" idx="0"/>
            </p:cNvCxnSpPr>
            <p:nvPr/>
          </p:nvCxnSpPr>
          <p:spPr>
            <a:xfrm flipH="1" flipV="1">
              <a:off x="107504" y="1988841"/>
              <a:ext cx="162719" cy="240046"/>
            </a:xfrm>
            <a:prstGeom prst="straightConnector1">
              <a:avLst/>
            </a:prstGeom>
            <a:ln w="254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70491" y="5334307"/>
            <a:ext cx="9226045" cy="830997"/>
          </a:xfrm>
          <a:prstGeom prst="rect">
            <a:avLst/>
          </a:prstGeom>
          <a:noFill/>
        </p:spPr>
        <p:txBody>
          <a:bodyPr wrap="square" rtlCol="0">
            <a:spAutoFit/>
          </a:bodyPr>
          <a:lstStyle/>
          <a:p>
            <a:r>
              <a:rPr lang="en-AU" sz="4800" b="1" u="sng" dirty="0" smtClean="0">
                <a:solidFill>
                  <a:schemeClr val="bg1">
                    <a:lumMod val="85000"/>
                  </a:schemeClr>
                </a:solidFill>
              </a:rPr>
              <a:t>A Silver Bullet for Climate Change?</a:t>
            </a:r>
            <a:endParaRPr lang="en-AU" sz="4800" b="1" u="sng" dirty="0">
              <a:solidFill>
                <a:schemeClr val="bg1">
                  <a:lumMod val="85000"/>
                </a:schemeClr>
              </a:solidFill>
            </a:endParaRPr>
          </a:p>
        </p:txBody>
      </p:sp>
      <p:sp>
        <p:nvSpPr>
          <p:cNvPr id="53" name="TextBox 52"/>
          <p:cNvSpPr txBox="1"/>
          <p:nvPr/>
        </p:nvSpPr>
        <p:spPr>
          <a:xfrm>
            <a:off x="748597" y="2420888"/>
            <a:ext cx="4146518" cy="1754326"/>
          </a:xfrm>
          <a:prstGeom prst="rect">
            <a:avLst/>
          </a:prstGeom>
          <a:solidFill>
            <a:srgbClr val="FFCC66">
              <a:alpha val="19000"/>
            </a:srgbClr>
          </a:solidFill>
          <a:ln w="50800">
            <a:solidFill>
              <a:srgbClr val="003300"/>
            </a:solidFill>
          </a:ln>
        </p:spPr>
        <p:txBody>
          <a:bodyPr wrap="square" rtlCol="0">
            <a:spAutoFit/>
          </a:bodyPr>
          <a:lstStyle/>
          <a:p>
            <a:pPr algn="ctr"/>
            <a:r>
              <a:rPr lang="en-AU" sz="3600" b="1" dirty="0" smtClean="0">
                <a:solidFill>
                  <a:srgbClr val="003300"/>
                </a:solidFill>
              </a:rPr>
              <a:t>Large Scale Ocean Based Algae Production </a:t>
            </a:r>
            <a:r>
              <a:rPr lang="en-AU" sz="3600" b="1" dirty="0" smtClean="0">
                <a:solidFill>
                  <a:srgbClr val="003300"/>
                </a:solidFill>
              </a:rPr>
              <a:t>System</a:t>
            </a:r>
            <a:endParaRPr lang="en-AU" sz="2400" b="1" dirty="0">
              <a:solidFill>
                <a:srgbClr val="003300"/>
              </a:solidFill>
            </a:endParaRPr>
          </a:p>
        </p:txBody>
      </p:sp>
    </p:spTree>
    <p:extLst>
      <p:ext uri="{BB962C8B-B14F-4D97-AF65-F5344CB8AC3E}">
        <p14:creationId xmlns:p14="http://schemas.microsoft.com/office/powerpoint/2010/main" val="106877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10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build="p"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Greenhouse effect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8"/>
            <a:ext cx="9213322" cy="6498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660" y="6516052"/>
            <a:ext cx="7057619" cy="369332"/>
          </a:xfrm>
          <a:prstGeom prst="rect">
            <a:avLst/>
          </a:prstGeom>
        </p:spPr>
        <p:txBody>
          <a:bodyPr wrap="square">
            <a:spAutoFit/>
          </a:bodyPr>
          <a:lstStyle/>
          <a:p>
            <a:r>
              <a:rPr lang="en-AU" dirty="0">
                <a:hlinkClick r:id="rId3"/>
              </a:rPr>
              <a:t>http://</a:t>
            </a:r>
            <a:r>
              <a:rPr lang="en-AU" dirty="0" smtClean="0">
                <a:hlinkClick r:id="rId3"/>
              </a:rPr>
              <a:t>www.nps.gov/goga/naturescience/climate-change-causes.htm</a:t>
            </a:r>
            <a:r>
              <a:rPr lang="en-AU" dirty="0" smtClean="0"/>
              <a:t> </a:t>
            </a:r>
            <a:endParaRPr lang="en-AU" dirty="0"/>
          </a:p>
        </p:txBody>
      </p:sp>
      <p:grpSp>
        <p:nvGrpSpPr>
          <p:cNvPr id="8" name="Group 7"/>
          <p:cNvGrpSpPr/>
          <p:nvPr/>
        </p:nvGrpSpPr>
        <p:grpSpPr>
          <a:xfrm>
            <a:off x="6716258" y="1871709"/>
            <a:ext cx="2252462" cy="3240360"/>
            <a:chOff x="6821017" y="1898535"/>
            <a:chExt cx="2252462" cy="3240360"/>
          </a:xfrm>
        </p:grpSpPr>
        <p:cxnSp>
          <p:nvCxnSpPr>
            <p:cNvPr id="15" name="Straight Arrow Connector 14"/>
            <p:cNvCxnSpPr/>
            <p:nvPr/>
          </p:nvCxnSpPr>
          <p:spPr>
            <a:xfrm flipV="1">
              <a:off x="7871048" y="31276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023448" y="32800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175848" y="34324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28248" y="35848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480648" y="37372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633048" y="38896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785448" y="404204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713353">
              <a:off x="6085083" y="3334049"/>
              <a:ext cx="3240360" cy="369332"/>
            </a:xfrm>
            <a:prstGeom prst="rect">
              <a:avLst/>
            </a:prstGeom>
            <a:solidFill>
              <a:schemeClr val="bg1"/>
            </a:solidFill>
            <a:ln w="63500">
              <a:solidFill>
                <a:srgbClr val="00FFFF"/>
              </a:solidFill>
            </a:ln>
          </p:spPr>
          <p:txBody>
            <a:bodyPr wrap="square" rtlCol="0">
              <a:spAutoFit/>
            </a:bodyPr>
            <a:lstStyle/>
            <a:p>
              <a:pPr algn="ctr"/>
              <a:r>
                <a:rPr lang="en-AU" dirty="0" smtClean="0"/>
                <a:t>Solar Radiation Management</a:t>
              </a:r>
              <a:endParaRPr lang="en-AU" dirty="0"/>
            </a:p>
          </p:txBody>
        </p:sp>
        <p:cxnSp>
          <p:nvCxnSpPr>
            <p:cNvPr id="23" name="Straight Arrow Connector 22"/>
            <p:cNvCxnSpPr/>
            <p:nvPr/>
          </p:nvCxnSpPr>
          <p:spPr>
            <a:xfrm flipV="1">
              <a:off x="6821017" y="20884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973417" y="22408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125817" y="23932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278217" y="25456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430617" y="26980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583017" y="28504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735417" y="3002868"/>
              <a:ext cx="288031" cy="36004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24" name="Group 1023"/>
          <p:cNvGrpSpPr/>
          <p:nvPr/>
        </p:nvGrpSpPr>
        <p:grpSpPr>
          <a:xfrm>
            <a:off x="5220072" y="5589240"/>
            <a:ext cx="1872207" cy="864096"/>
            <a:chOff x="5220072" y="5589240"/>
            <a:chExt cx="1872207" cy="864096"/>
          </a:xfrm>
        </p:grpSpPr>
        <p:sp>
          <p:nvSpPr>
            <p:cNvPr id="30" name="Oval 29"/>
            <p:cNvSpPr/>
            <p:nvPr/>
          </p:nvSpPr>
          <p:spPr>
            <a:xfrm>
              <a:off x="5220072" y="5589240"/>
              <a:ext cx="1872207" cy="864096"/>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5359342" y="5770130"/>
              <a:ext cx="1665353" cy="646331"/>
            </a:xfrm>
            <a:prstGeom prst="rect">
              <a:avLst/>
            </a:prstGeom>
            <a:noFill/>
          </p:spPr>
          <p:txBody>
            <a:bodyPr wrap="square" rtlCol="0">
              <a:spAutoFit/>
            </a:bodyPr>
            <a:lstStyle/>
            <a:p>
              <a:pPr algn="ctr"/>
              <a:r>
                <a:rPr lang="en-AU" b="1" dirty="0" smtClean="0"/>
                <a:t>Carbon Dioxide Removal</a:t>
              </a:r>
              <a:endParaRPr lang="en-AU" b="1" dirty="0"/>
            </a:p>
          </p:txBody>
        </p:sp>
      </p:grpSp>
      <p:sp>
        <p:nvSpPr>
          <p:cNvPr id="1025" name="Oval 1024"/>
          <p:cNvSpPr/>
          <p:nvPr/>
        </p:nvSpPr>
        <p:spPr>
          <a:xfrm rot="2725840">
            <a:off x="6009219" y="2749009"/>
            <a:ext cx="992129" cy="468454"/>
          </a:xfrm>
          <a:prstGeom prst="ellipse">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8" name="Straight Arrow Connector 1027"/>
          <p:cNvCxnSpPr>
            <a:stCxn id="1025" idx="4"/>
          </p:cNvCxnSpPr>
          <p:nvPr/>
        </p:nvCxnSpPr>
        <p:spPr>
          <a:xfrm flipH="1">
            <a:off x="6187943" y="3147610"/>
            <a:ext cx="150477" cy="2374481"/>
          </a:xfrm>
          <a:prstGeom prst="straightConnector1">
            <a:avLst/>
          </a:prstGeom>
          <a:ln w="1270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59632" y="836712"/>
            <a:ext cx="2160240" cy="584775"/>
          </a:xfrm>
          <a:prstGeom prst="rect">
            <a:avLst/>
          </a:prstGeom>
          <a:noFill/>
        </p:spPr>
        <p:txBody>
          <a:bodyPr wrap="square" rtlCol="0">
            <a:spAutoFit/>
          </a:bodyPr>
          <a:lstStyle/>
          <a:p>
            <a:r>
              <a:rPr lang="en-AU" sz="3200" b="1" dirty="0" smtClean="0">
                <a:solidFill>
                  <a:schemeClr val="bg1"/>
                </a:solidFill>
              </a:rPr>
              <a:t>(Holocene)</a:t>
            </a:r>
            <a:endParaRPr lang="en-AU" sz="3200" b="1" dirty="0">
              <a:solidFill>
                <a:schemeClr val="bg1"/>
              </a:solidFill>
            </a:endParaRPr>
          </a:p>
        </p:txBody>
      </p:sp>
      <p:sp>
        <p:nvSpPr>
          <p:cNvPr id="32" name="TextBox 31"/>
          <p:cNvSpPr txBox="1"/>
          <p:nvPr/>
        </p:nvSpPr>
        <p:spPr>
          <a:xfrm>
            <a:off x="5508104" y="908720"/>
            <a:ext cx="2948176" cy="584775"/>
          </a:xfrm>
          <a:prstGeom prst="rect">
            <a:avLst/>
          </a:prstGeom>
          <a:noFill/>
        </p:spPr>
        <p:txBody>
          <a:bodyPr wrap="square" rtlCol="0">
            <a:spAutoFit/>
          </a:bodyPr>
          <a:lstStyle/>
          <a:p>
            <a:r>
              <a:rPr lang="en-AU" sz="3200" b="1" dirty="0" smtClean="0">
                <a:solidFill>
                  <a:schemeClr val="bg1"/>
                </a:solidFill>
              </a:rPr>
              <a:t>(</a:t>
            </a:r>
            <a:r>
              <a:rPr lang="en-AU" sz="3200" b="1" dirty="0" err="1" smtClean="0">
                <a:solidFill>
                  <a:schemeClr val="bg1"/>
                </a:solidFill>
              </a:rPr>
              <a:t>Anthropocene</a:t>
            </a:r>
            <a:r>
              <a:rPr lang="en-AU" sz="3200" b="1" dirty="0" smtClean="0">
                <a:solidFill>
                  <a:schemeClr val="bg1"/>
                </a:solidFill>
              </a:rPr>
              <a:t>)</a:t>
            </a:r>
            <a:endParaRPr lang="en-AU" sz="3200" b="1" dirty="0">
              <a:solidFill>
                <a:schemeClr val="bg1"/>
              </a:solidFill>
            </a:endParaRPr>
          </a:p>
        </p:txBody>
      </p:sp>
    </p:spTree>
    <p:extLst>
      <p:ext uri="{BB962C8B-B14F-4D97-AF65-F5344CB8AC3E}">
        <p14:creationId xmlns:p14="http://schemas.microsoft.com/office/powerpoint/2010/main" val="317825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5"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655" t="25050" r="33847" b="25353"/>
          <a:stretch/>
        </p:blipFill>
        <p:spPr bwMode="auto">
          <a:xfrm>
            <a:off x="0" y="0"/>
            <a:ext cx="920914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2536" y="3712964"/>
            <a:ext cx="6336704" cy="2308324"/>
          </a:xfrm>
          <a:prstGeom prst="rect">
            <a:avLst/>
          </a:prstGeom>
          <a:noFill/>
        </p:spPr>
        <p:txBody>
          <a:bodyPr wrap="square" rtlCol="0">
            <a:spAutoFit/>
          </a:bodyPr>
          <a:lstStyle/>
          <a:p>
            <a:pPr algn="ctr"/>
            <a:r>
              <a:rPr lang="en-AU" sz="7200" b="1" dirty="0" smtClean="0">
                <a:solidFill>
                  <a:srgbClr val="FF0000"/>
                </a:solidFill>
              </a:rPr>
              <a:t>Emergency Tourniquet?</a:t>
            </a:r>
            <a:endParaRPr lang="en-AU" sz="7200" b="1" dirty="0">
              <a:solidFill>
                <a:srgbClr val="FF0000"/>
              </a:solidFill>
            </a:endParaRPr>
          </a:p>
        </p:txBody>
      </p:sp>
      <p:sp>
        <p:nvSpPr>
          <p:cNvPr id="6" name="TextBox 5"/>
          <p:cNvSpPr txBox="1"/>
          <p:nvPr/>
        </p:nvSpPr>
        <p:spPr>
          <a:xfrm>
            <a:off x="3491880" y="332656"/>
            <a:ext cx="5580112" cy="3539430"/>
          </a:xfrm>
          <a:prstGeom prst="rect">
            <a:avLst/>
          </a:prstGeom>
          <a:solidFill>
            <a:srgbClr val="00FFFF">
              <a:alpha val="40000"/>
            </a:srgbClr>
          </a:solidFill>
        </p:spPr>
        <p:txBody>
          <a:bodyPr wrap="square" rtlCol="0">
            <a:spAutoFit/>
          </a:bodyPr>
          <a:lstStyle/>
          <a:p>
            <a:pPr algn="ctr"/>
            <a:r>
              <a:rPr lang="en-AU" sz="3200" b="1" dirty="0" smtClean="0">
                <a:solidFill>
                  <a:srgbClr val="FF0000"/>
                </a:solidFill>
              </a:rPr>
              <a:t>Solar Radiation Management may prevent some of the worst effects of global warming</a:t>
            </a:r>
          </a:p>
          <a:p>
            <a:pPr algn="ctr"/>
            <a:endParaRPr lang="en-AU" sz="3200" b="1" dirty="0" smtClean="0">
              <a:solidFill>
                <a:srgbClr val="FF0000"/>
              </a:solidFill>
            </a:endParaRPr>
          </a:p>
          <a:p>
            <a:pPr algn="ctr"/>
            <a:r>
              <a:rPr lang="en-AU" sz="3200" b="1" dirty="0" smtClean="0">
                <a:solidFill>
                  <a:srgbClr val="FF0000"/>
                </a:solidFill>
              </a:rPr>
              <a:t>But </a:t>
            </a:r>
            <a:r>
              <a:rPr lang="en-AU" sz="3200" b="1" dirty="0" smtClean="0">
                <a:solidFill>
                  <a:srgbClr val="FF0000"/>
                </a:solidFill>
              </a:rPr>
              <a:t>SRM does not slow </a:t>
            </a:r>
            <a:r>
              <a:rPr lang="en-AU" sz="3200" b="1" dirty="0">
                <a:solidFill>
                  <a:srgbClr val="FF0000"/>
                </a:solidFill>
              </a:rPr>
              <a:t>growth of CO2 </a:t>
            </a:r>
            <a:r>
              <a:rPr lang="en-AU" sz="3200" b="1" dirty="0" smtClean="0">
                <a:solidFill>
                  <a:srgbClr val="FF0000"/>
                </a:solidFill>
              </a:rPr>
              <a:t>level or</a:t>
            </a:r>
            <a:r>
              <a:rPr lang="en-AU" sz="3200" b="1" dirty="0" smtClean="0">
                <a:solidFill>
                  <a:srgbClr val="FF0000"/>
                </a:solidFill>
              </a:rPr>
              <a:t> </a:t>
            </a:r>
            <a:r>
              <a:rPr lang="en-AU" sz="3200" b="1" dirty="0" smtClean="0">
                <a:solidFill>
                  <a:srgbClr val="FF0000"/>
                </a:solidFill>
              </a:rPr>
              <a:t>ocean acidification</a:t>
            </a:r>
            <a:endParaRPr lang="en-AU" sz="3200" b="1" dirty="0">
              <a:solidFill>
                <a:srgbClr val="FF0000"/>
              </a:solidFill>
            </a:endParaRPr>
          </a:p>
        </p:txBody>
      </p:sp>
    </p:spTree>
    <p:extLst>
      <p:ext uri="{BB962C8B-B14F-4D97-AF65-F5344CB8AC3E}">
        <p14:creationId xmlns:p14="http://schemas.microsoft.com/office/powerpoint/2010/main" val="4964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6" descr="temperature_record-wheelc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1" y="13789"/>
            <a:ext cx="9144000" cy="6844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4008" y="4077072"/>
            <a:ext cx="3096344" cy="738664"/>
          </a:xfrm>
          <a:prstGeom prst="rect">
            <a:avLst/>
          </a:prstGeom>
          <a:noFill/>
          <a:ln>
            <a:solidFill>
              <a:schemeClr val="accent1"/>
            </a:solidFill>
          </a:ln>
        </p:spPr>
        <p:txBody>
          <a:bodyPr wrap="square" rtlCol="0">
            <a:spAutoFit/>
          </a:bodyPr>
          <a:lstStyle/>
          <a:p>
            <a:pPr algn="ctr"/>
            <a:r>
              <a:rPr lang="en-AU" sz="1400" b="1" dirty="0" smtClean="0"/>
              <a:t>Source: Climate Progress: </a:t>
            </a:r>
            <a:r>
              <a:rPr lang="en-AU" sz="1400" b="1" dirty="0">
                <a:hlinkClick r:id="rId3"/>
              </a:rPr>
              <a:t>Unfortunately, The World Is Still </a:t>
            </a:r>
            <a:r>
              <a:rPr lang="en-AU" sz="1400" b="1" dirty="0" err="1">
                <a:hlinkClick r:id="rId3"/>
              </a:rPr>
              <a:t>Barreling</a:t>
            </a:r>
            <a:r>
              <a:rPr lang="en-AU" sz="1400" b="1" dirty="0">
                <a:hlinkClick r:id="rId3"/>
              </a:rPr>
              <a:t> Towards Climate </a:t>
            </a:r>
            <a:r>
              <a:rPr lang="en-AU" sz="1400" b="1" dirty="0" smtClean="0">
                <a:hlinkClick r:id="rId3"/>
              </a:rPr>
              <a:t>Cataclysm</a:t>
            </a:r>
            <a:endParaRPr lang="en-AU" sz="1400" b="1" dirty="0"/>
          </a:p>
        </p:txBody>
      </p:sp>
      <p:cxnSp>
        <p:nvCxnSpPr>
          <p:cNvPr id="7" name="Straight Arrow Connector 6"/>
          <p:cNvCxnSpPr/>
          <p:nvPr/>
        </p:nvCxnSpPr>
        <p:spPr>
          <a:xfrm flipV="1">
            <a:off x="7740352" y="2708920"/>
            <a:ext cx="0"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40352" y="1981946"/>
            <a:ext cx="0" cy="7269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740352" y="1268760"/>
            <a:ext cx="0" cy="7269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40352" y="260648"/>
            <a:ext cx="0" cy="10150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31640" y="4077072"/>
            <a:ext cx="2592288" cy="707886"/>
          </a:xfrm>
          <a:prstGeom prst="rect">
            <a:avLst/>
          </a:prstGeom>
          <a:noFill/>
        </p:spPr>
        <p:txBody>
          <a:bodyPr wrap="square" rtlCol="0">
            <a:spAutoFit/>
          </a:bodyPr>
          <a:lstStyle/>
          <a:p>
            <a:r>
              <a:rPr lang="en-AU" sz="4000" b="1" dirty="0" smtClean="0">
                <a:solidFill>
                  <a:srgbClr val="00B050"/>
                </a:solidFill>
              </a:rPr>
              <a:t>Ice Age</a:t>
            </a:r>
            <a:endParaRPr lang="en-AU" sz="4000" b="1" dirty="0">
              <a:solidFill>
                <a:srgbClr val="00B050"/>
              </a:solidFill>
            </a:endParaRPr>
          </a:p>
        </p:txBody>
      </p:sp>
      <p:sp>
        <p:nvSpPr>
          <p:cNvPr id="12" name="TextBox 11"/>
          <p:cNvSpPr txBox="1"/>
          <p:nvPr/>
        </p:nvSpPr>
        <p:spPr>
          <a:xfrm>
            <a:off x="4499992" y="3284984"/>
            <a:ext cx="2592288" cy="707886"/>
          </a:xfrm>
          <a:prstGeom prst="rect">
            <a:avLst/>
          </a:prstGeom>
          <a:noFill/>
        </p:spPr>
        <p:txBody>
          <a:bodyPr wrap="square" rtlCol="0">
            <a:spAutoFit/>
          </a:bodyPr>
          <a:lstStyle/>
          <a:p>
            <a:r>
              <a:rPr lang="en-AU" sz="4000" b="1" dirty="0" smtClean="0">
                <a:solidFill>
                  <a:srgbClr val="0070C0"/>
                </a:solidFill>
              </a:rPr>
              <a:t>Holocene</a:t>
            </a:r>
            <a:endParaRPr lang="en-AU" sz="4000" b="1" dirty="0">
              <a:solidFill>
                <a:srgbClr val="0070C0"/>
              </a:solidFill>
            </a:endParaRPr>
          </a:p>
        </p:txBody>
      </p:sp>
      <p:sp>
        <p:nvSpPr>
          <p:cNvPr id="13" name="TextBox 12"/>
          <p:cNvSpPr txBox="1"/>
          <p:nvPr/>
        </p:nvSpPr>
        <p:spPr>
          <a:xfrm>
            <a:off x="7847856" y="306158"/>
            <a:ext cx="1296144" cy="1938992"/>
          </a:xfrm>
          <a:prstGeom prst="rect">
            <a:avLst/>
          </a:prstGeom>
          <a:noFill/>
        </p:spPr>
        <p:txBody>
          <a:bodyPr wrap="square" rtlCol="0">
            <a:spAutoFit/>
          </a:bodyPr>
          <a:lstStyle/>
          <a:p>
            <a:r>
              <a:rPr lang="en-AU" sz="4000" b="1" dirty="0" err="1" smtClean="0">
                <a:solidFill>
                  <a:srgbClr val="FF0000"/>
                </a:solidFill>
              </a:rPr>
              <a:t>Anthropocene</a:t>
            </a:r>
            <a:endParaRPr lang="en-AU" sz="4000" b="1" dirty="0">
              <a:solidFill>
                <a:srgbClr val="FF0000"/>
              </a:solidFill>
            </a:endParaRPr>
          </a:p>
        </p:txBody>
      </p:sp>
    </p:spTree>
    <p:extLst>
      <p:ext uri="{BB962C8B-B14F-4D97-AF65-F5344CB8AC3E}">
        <p14:creationId xmlns:p14="http://schemas.microsoft.com/office/powerpoint/2010/main" val="3533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descr="http://upload.wikimedia.org/wikipedia/commons/b/b1/Arctic_Sea_Ice_Minimum_Compari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0777" y="-1170778"/>
            <a:ext cx="6858000" cy="9199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2132856"/>
            <a:ext cx="1800200" cy="923330"/>
          </a:xfrm>
          <a:prstGeom prst="rect">
            <a:avLst/>
          </a:prstGeom>
          <a:noFill/>
        </p:spPr>
        <p:txBody>
          <a:bodyPr wrap="square" rtlCol="0">
            <a:spAutoFit/>
          </a:bodyPr>
          <a:lstStyle/>
          <a:p>
            <a:r>
              <a:rPr lang="en-AU" sz="5400" b="1" dirty="0" smtClean="0">
                <a:solidFill>
                  <a:srgbClr val="00B0F0"/>
                </a:solidFill>
              </a:rPr>
              <a:t>1984</a:t>
            </a:r>
            <a:endParaRPr lang="en-AU" sz="5400" b="1" dirty="0">
              <a:solidFill>
                <a:srgbClr val="00B0F0"/>
              </a:solidFill>
            </a:endParaRPr>
          </a:p>
        </p:txBody>
      </p:sp>
      <p:sp>
        <p:nvSpPr>
          <p:cNvPr id="6" name="TextBox 5"/>
          <p:cNvSpPr txBox="1"/>
          <p:nvPr/>
        </p:nvSpPr>
        <p:spPr>
          <a:xfrm>
            <a:off x="5148063" y="3081734"/>
            <a:ext cx="3960441" cy="3416320"/>
          </a:xfrm>
          <a:prstGeom prst="rect">
            <a:avLst/>
          </a:prstGeom>
          <a:noFill/>
        </p:spPr>
        <p:txBody>
          <a:bodyPr wrap="square" rtlCol="0">
            <a:spAutoFit/>
          </a:bodyPr>
          <a:lstStyle/>
          <a:p>
            <a:pPr algn="ctr"/>
            <a:r>
              <a:rPr lang="en-AU" sz="5400" b="1" dirty="0" smtClean="0">
                <a:solidFill>
                  <a:srgbClr val="FF0000"/>
                </a:solidFill>
              </a:rPr>
              <a:t>2012</a:t>
            </a:r>
          </a:p>
          <a:p>
            <a:pPr algn="ctr"/>
            <a:r>
              <a:rPr lang="en-AU" sz="5400" b="1" dirty="0" smtClean="0">
                <a:solidFill>
                  <a:srgbClr val="FF0000"/>
                </a:solidFill>
              </a:rPr>
              <a:t>Bad Albedo Feedback Loop</a:t>
            </a:r>
            <a:endParaRPr lang="en-AU" sz="5400" b="1" dirty="0">
              <a:solidFill>
                <a:srgbClr val="FF0000"/>
              </a:solidFill>
            </a:endParaRPr>
          </a:p>
        </p:txBody>
      </p:sp>
      <p:sp>
        <p:nvSpPr>
          <p:cNvPr id="7" name="TextBox 6"/>
          <p:cNvSpPr txBox="1"/>
          <p:nvPr/>
        </p:nvSpPr>
        <p:spPr>
          <a:xfrm>
            <a:off x="-1" y="293747"/>
            <a:ext cx="9199556" cy="830997"/>
          </a:xfrm>
          <a:prstGeom prst="rect">
            <a:avLst/>
          </a:prstGeom>
          <a:solidFill>
            <a:schemeClr val="bg1">
              <a:alpha val="75000"/>
            </a:schemeClr>
          </a:solidFill>
        </p:spPr>
        <p:txBody>
          <a:bodyPr wrap="square" rtlCol="0">
            <a:spAutoFit/>
          </a:bodyPr>
          <a:lstStyle/>
          <a:p>
            <a:pPr algn="ctr"/>
            <a:r>
              <a:rPr lang="en-AU" sz="4800" b="1" dirty="0" smtClean="0"/>
              <a:t>Collapse of Arctic Sea Ice Minimum </a:t>
            </a:r>
            <a:endParaRPr lang="en-AU" sz="4800" b="1" dirty="0"/>
          </a:p>
        </p:txBody>
      </p:sp>
      <p:sp>
        <p:nvSpPr>
          <p:cNvPr id="5" name="Rectangle 4"/>
          <p:cNvSpPr/>
          <p:nvPr/>
        </p:nvSpPr>
        <p:spPr>
          <a:xfrm>
            <a:off x="6300192" y="6362164"/>
            <a:ext cx="2520280" cy="523220"/>
          </a:xfrm>
          <a:prstGeom prst="rect">
            <a:avLst/>
          </a:prstGeom>
        </p:spPr>
        <p:txBody>
          <a:bodyPr wrap="square">
            <a:spAutoFit/>
          </a:bodyPr>
          <a:lstStyle/>
          <a:p>
            <a:pPr algn="ctr"/>
            <a:r>
              <a:rPr lang="en-AU" sz="1400" dirty="0">
                <a:hlinkClick r:id="rId3"/>
              </a:rPr>
              <a:t>http://</a:t>
            </a:r>
            <a:r>
              <a:rPr lang="en-AU" sz="1400" dirty="0" smtClean="0">
                <a:hlinkClick r:id="rId3"/>
              </a:rPr>
              <a:t>en.wikipedia.org/wiki/Climate_change_in_the_Arctic</a:t>
            </a:r>
            <a:r>
              <a:rPr lang="en-AU" sz="1400" dirty="0" smtClean="0"/>
              <a:t> </a:t>
            </a:r>
            <a:endParaRPr lang="en-AU" sz="1400" dirty="0"/>
          </a:p>
        </p:txBody>
      </p:sp>
    </p:spTree>
    <p:extLst>
      <p:ext uri="{BB962C8B-B14F-4D97-AF65-F5344CB8AC3E}">
        <p14:creationId xmlns:p14="http://schemas.microsoft.com/office/powerpoint/2010/main" val="10905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http://upload.wikimedia.org/wikipedia/commons/e/e1/Apocalypse_vasnets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731"/>
            <a:ext cx="7272808" cy="6849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Ddfgzqrefrc/UFHkgPOcpQI/AAAAAAAAAGU/nD2e-x_FSlw/s1600/marvi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8730"/>
            <a:ext cx="1907704" cy="6849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7384"/>
            <a:ext cx="1296144" cy="584775"/>
          </a:xfrm>
          <a:prstGeom prst="rect">
            <a:avLst/>
          </a:prstGeom>
          <a:noFill/>
        </p:spPr>
        <p:txBody>
          <a:bodyPr wrap="square" rtlCol="0">
            <a:spAutoFit/>
          </a:bodyPr>
          <a:lstStyle/>
          <a:p>
            <a:r>
              <a:rPr lang="en-AU" sz="3200" b="1" dirty="0" smtClean="0"/>
              <a:t>Death</a:t>
            </a:r>
            <a:endParaRPr lang="en-AU" sz="3200" b="1" dirty="0"/>
          </a:p>
        </p:txBody>
      </p:sp>
      <p:sp>
        <p:nvSpPr>
          <p:cNvPr id="7" name="TextBox 6"/>
          <p:cNvSpPr txBox="1"/>
          <p:nvPr/>
        </p:nvSpPr>
        <p:spPr>
          <a:xfrm>
            <a:off x="1331640" y="107921"/>
            <a:ext cx="1503784" cy="584775"/>
          </a:xfrm>
          <a:prstGeom prst="rect">
            <a:avLst/>
          </a:prstGeom>
          <a:noFill/>
        </p:spPr>
        <p:txBody>
          <a:bodyPr wrap="square" rtlCol="0">
            <a:spAutoFit/>
          </a:bodyPr>
          <a:lstStyle/>
          <a:p>
            <a:r>
              <a:rPr lang="en-AU" sz="3200" b="1" dirty="0" smtClean="0"/>
              <a:t>Famine</a:t>
            </a:r>
            <a:endParaRPr lang="en-AU" sz="3200" b="1" dirty="0"/>
          </a:p>
        </p:txBody>
      </p:sp>
      <p:sp>
        <p:nvSpPr>
          <p:cNvPr id="8" name="TextBox 7"/>
          <p:cNvSpPr txBox="1"/>
          <p:nvPr/>
        </p:nvSpPr>
        <p:spPr>
          <a:xfrm>
            <a:off x="3716288" y="251937"/>
            <a:ext cx="1503784" cy="584775"/>
          </a:xfrm>
          <a:prstGeom prst="rect">
            <a:avLst/>
          </a:prstGeom>
          <a:noFill/>
        </p:spPr>
        <p:txBody>
          <a:bodyPr wrap="square" rtlCol="0">
            <a:spAutoFit/>
          </a:bodyPr>
          <a:lstStyle/>
          <a:p>
            <a:r>
              <a:rPr lang="en-AU" sz="3200" b="1" dirty="0" smtClean="0"/>
              <a:t>War</a:t>
            </a:r>
            <a:endParaRPr lang="en-AU" sz="3200" b="1" dirty="0"/>
          </a:p>
        </p:txBody>
      </p:sp>
      <p:sp>
        <p:nvSpPr>
          <p:cNvPr id="9" name="TextBox 8"/>
          <p:cNvSpPr txBox="1"/>
          <p:nvPr/>
        </p:nvSpPr>
        <p:spPr>
          <a:xfrm>
            <a:off x="5516488" y="395953"/>
            <a:ext cx="1503784" cy="584775"/>
          </a:xfrm>
          <a:prstGeom prst="rect">
            <a:avLst/>
          </a:prstGeom>
          <a:noFill/>
        </p:spPr>
        <p:txBody>
          <a:bodyPr wrap="square" rtlCol="0">
            <a:spAutoFit/>
          </a:bodyPr>
          <a:lstStyle/>
          <a:p>
            <a:r>
              <a:rPr lang="en-AU" sz="3200" b="1" dirty="0" smtClean="0"/>
              <a:t>Plague</a:t>
            </a:r>
            <a:endParaRPr lang="en-AU" sz="3200" b="1" dirty="0"/>
          </a:p>
        </p:txBody>
      </p:sp>
      <p:sp>
        <p:nvSpPr>
          <p:cNvPr id="10" name="TextBox 9"/>
          <p:cNvSpPr txBox="1"/>
          <p:nvPr/>
        </p:nvSpPr>
        <p:spPr>
          <a:xfrm>
            <a:off x="7388696" y="479574"/>
            <a:ext cx="1503784" cy="1077218"/>
          </a:xfrm>
          <a:prstGeom prst="rect">
            <a:avLst/>
          </a:prstGeom>
          <a:noFill/>
        </p:spPr>
        <p:txBody>
          <a:bodyPr wrap="square" rtlCol="0">
            <a:spAutoFit/>
          </a:bodyPr>
          <a:lstStyle/>
          <a:p>
            <a:r>
              <a:rPr lang="en-AU" sz="3200" b="1" dirty="0" smtClean="0">
                <a:solidFill>
                  <a:schemeClr val="bg1"/>
                </a:solidFill>
              </a:rPr>
              <a:t>Climate Change</a:t>
            </a:r>
            <a:endParaRPr lang="en-AU" sz="3200" b="1" dirty="0">
              <a:solidFill>
                <a:schemeClr val="bg1"/>
              </a:solidFill>
            </a:endParaRPr>
          </a:p>
        </p:txBody>
      </p:sp>
    </p:spTree>
    <p:extLst>
      <p:ext uri="{BB962C8B-B14F-4D97-AF65-F5344CB8AC3E}">
        <p14:creationId xmlns:p14="http://schemas.microsoft.com/office/powerpoint/2010/main" val="30767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dissolve">
                                      <p:cBhvr>
                                        <p:cTn id="29" dur="50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80">
                                          <p:stCondLst>
                                            <p:cond delay="0"/>
                                          </p:stCondLst>
                                        </p:cTn>
                                        <p:tgtEl>
                                          <p:spTgt spid="10"/>
                                        </p:tgtEl>
                                      </p:cBhvr>
                                    </p:animEffect>
                                    <p:anim calcmode="lin" valueType="num">
                                      <p:cBhvr>
                                        <p:cTn id="3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tgtEl>
                                      </p:cBhvr>
                                      <p:to x="100000" y="60000"/>
                                    </p:animScale>
                                    <p:animScale>
                                      <p:cBhvr>
                                        <p:cTn id="41" dur="166" decel="50000">
                                          <p:stCondLst>
                                            <p:cond delay="676"/>
                                          </p:stCondLst>
                                        </p:cTn>
                                        <p:tgtEl>
                                          <p:spTgt spid="10"/>
                                        </p:tgtEl>
                                      </p:cBhvr>
                                      <p:to x="100000" y="100000"/>
                                    </p:animScale>
                                    <p:animScale>
                                      <p:cBhvr>
                                        <p:cTn id="42" dur="26">
                                          <p:stCondLst>
                                            <p:cond delay="1312"/>
                                          </p:stCondLst>
                                        </p:cTn>
                                        <p:tgtEl>
                                          <p:spTgt spid="10"/>
                                        </p:tgtEl>
                                      </p:cBhvr>
                                      <p:to x="100000" y="80000"/>
                                    </p:animScale>
                                    <p:animScale>
                                      <p:cBhvr>
                                        <p:cTn id="43" dur="166" decel="50000">
                                          <p:stCondLst>
                                            <p:cond delay="1338"/>
                                          </p:stCondLst>
                                        </p:cTn>
                                        <p:tgtEl>
                                          <p:spTgt spid="10"/>
                                        </p:tgtEl>
                                      </p:cBhvr>
                                      <p:to x="100000" y="100000"/>
                                    </p:animScale>
                                    <p:animScale>
                                      <p:cBhvr>
                                        <p:cTn id="44" dur="26">
                                          <p:stCondLst>
                                            <p:cond delay="1642"/>
                                          </p:stCondLst>
                                        </p:cTn>
                                        <p:tgtEl>
                                          <p:spTgt spid="10"/>
                                        </p:tgtEl>
                                      </p:cBhvr>
                                      <p:to x="100000" y="90000"/>
                                    </p:animScale>
                                    <p:animScale>
                                      <p:cBhvr>
                                        <p:cTn id="45" dur="166" decel="50000">
                                          <p:stCondLst>
                                            <p:cond delay="1668"/>
                                          </p:stCondLst>
                                        </p:cTn>
                                        <p:tgtEl>
                                          <p:spTgt spid="10"/>
                                        </p:tgtEl>
                                      </p:cBhvr>
                                      <p:to x="100000" y="100000"/>
                                    </p:animScale>
                                    <p:animScale>
                                      <p:cBhvr>
                                        <p:cTn id="46" dur="26">
                                          <p:stCondLst>
                                            <p:cond delay="1808"/>
                                          </p:stCondLst>
                                        </p:cTn>
                                        <p:tgtEl>
                                          <p:spTgt spid="10"/>
                                        </p:tgtEl>
                                      </p:cBhvr>
                                      <p:to x="100000" y="95000"/>
                                    </p:animScale>
                                    <p:animScale>
                                      <p:cBhvr>
                                        <p:cTn id="4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21704" y="883741"/>
            <a:ext cx="9122296" cy="6001643"/>
          </a:xfrm>
          <a:prstGeom prst="rect">
            <a:avLst/>
          </a:prstGeom>
          <a:solidFill>
            <a:srgbClr val="99FF99"/>
          </a:solidFill>
        </p:spPr>
        <p:txBody>
          <a:bodyPr wrap="square">
            <a:spAutoFit/>
          </a:bodyPr>
          <a:lstStyle/>
          <a:p>
            <a:pPr algn="ctr"/>
            <a:r>
              <a:rPr lang="en-AU" sz="3200" b="1" dirty="0" smtClean="0"/>
              <a:t>1</a:t>
            </a:r>
            <a:r>
              <a:rPr lang="en-AU" sz="3200" b="1" dirty="0"/>
              <a:t>. Climate change is undeniably occurring.</a:t>
            </a:r>
            <a:endParaRPr lang="en-AU" sz="3200" dirty="0"/>
          </a:p>
          <a:p>
            <a:pPr algn="ctr"/>
            <a:r>
              <a:rPr lang="en-AU" sz="3200" b="1" dirty="0" smtClean="0"/>
              <a:t>2</a:t>
            </a:r>
            <a:r>
              <a:rPr lang="en-AU" sz="3200" b="1" dirty="0"/>
              <a:t>. We’ve never seen anything like this before.</a:t>
            </a:r>
            <a:endParaRPr lang="en-AU" sz="3200" dirty="0"/>
          </a:p>
          <a:p>
            <a:pPr algn="ctr"/>
            <a:r>
              <a:rPr lang="en-AU" sz="3200" b="1" dirty="0" smtClean="0"/>
              <a:t>3</a:t>
            </a:r>
            <a:r>
              <a:rPr lang="en-AU" sz="3200" b="1" dirty="0"/>
              <a:t>. Humans are the cause.</a:t>
            </a:r>
            <a:endParaRPr lang="en-AU" sz="3200" dirty="0"/>
          </a:p>
          <a:p>
            <a:pPr algn="ctr"/>
            <a:r>
              <a:rPr lang="en-AU" sz="3200" b="1" dirty="0" smtClean="0"/>
              <a:t>4</a:t>
            </a:r>
            <a:r>
              <a:rPr lang="en-AU" sz="3200" b="1" dirty="0"/>
              <a:t>. Climate change will continue.</a:t>
            </a:r>
            <a:endParaRPr lang="en-AU" sz="3200" dirty="0"/>
          </a:p>
          <a:p>
            <a:pPr algn="ctr"/>
            <a:r>
              <a:rPr lang="en-AU" sz="3200" b="1" dirty="0" smtClean="0"/>
              <a:t>5</a:t>
            </a:r>
            <a:r>
              <a:rPr lang="en-AU" sz="3200" b="1" dirty="0"/>
              <a:t>. Get ready for more heat waves…</a:t>
            </a:r>
            <a:endParaRPr lang="en-AU" sz="3200" dirty="0"/>
          </a:p>
          <a:p>
            <a:pPr algn="ctr"/>
            <a:r>
              <a:rPr lang="en-AU" sz="3200" b="1" dirty="0" smtClean="0"/>
              <a:t>6</a:t>
            </a:r>
            <a:r>
              <a:rPr lang="en-AU" sz="3200" b="1" dirty="0"/>
              <a:t>. …more and bigger storms…</a:t>
            </a:r>
            <a:endParaRPr lang="en-AU" sz="3200" dirty="0"/>
          </a:p>
          <a:p>
            <a:pPr algn="ctr"/>
            <a:r>
              <a:rPr lang="en-AU" sz="3200" b="1" dirty="0" smtClean="0"/>
              <a:t>7</a:t>
            </a:r>
            <a:r>
              <a:rPr lang="en-AU" sz="3200" b="1" dirty="0"/>
              <a:t>. …less ice and snow…</a:t>
            </a:r>
            <a:endParaRPr lang="en-AU" sz="3200" dirty="0"/>
          </a:p>
          <a:p>
            <a:pPr algn="ctr"/>
            <a:r>
              <a:rPr lang="en-AU" sz="3200" b="1" dirty="0" smtClean="0"/>
              <a:t>8</a:t>
            </a:r>
            <a:r>
              <a:rPr lang="en-AU" sz="3200" b="1" dirty="0"/>
              <a:t>. …higher sea levels…</a:t>
            </a:r>
            <a:endParaRPr lang="en-AU" sz="3200" dirty="0"/>
          </a:p>
          <a:p>
            <a:pPr algn="ctr"/>
            <a:r>
              <a:rPr lang="en-AU" sz="3200" b="1" dirty="0" smtClean="0"/>
              <a:t>9</a:t>
            </a:r>
            <a:r>
              <a:rPr lang="en-AU" sz="3200" b="1" dirty="0"/>
              <a:t>. …and acid oceans.</a:t>
            </a:r>
            <a:endParaRPr lang="en-AU" sz="3200" dirty="0"/>
          </a:p>
          <a:p>
            <a:pPr algn="ctr"/>
            <a:r>
              <a:rPr lang="en-AU" sz="3200" b="1" dirty="0" smtClean="0"/>
              <a:t>10</a:t>
            </a:r>
            <a:r>
              <a:rPr lang="en-AU" sz="3200" b="1" dirty="0"/>
              <a:t>. These changes will be with us for a long time.</a:t>
            </a:r>
            <a:endParaRPr lang="en-AU" sz="3200" dirty="0"/>
          </a:p>
          <a:p>
            <a:pPr algn="ctr"/>
            <a:r>
              <a:rPr lang="en-AU" sz="3200" b="1" dirty="0" smtClean="0"/>
              <a:t>11</a:t>
            </a:r>
            <a:r>
              <a:rPr lang="en-AU" sz="3200" b="1" dirty="0"/>
              <a:t>. How bad things get is up to us.</a:t>
            </a:r>
            <a:endParaRPr lang="en-AU" sz="3200" dirty="0"/>
          </a:p>
          <a:p>
            <a:pPr algn="ctr"/>
            <a:r>
              <a:rPr lang="en-AU" sz="3200" b="1" dirty="0" smtClean="0"/>
              <a:t>12</a:t>
            </a:r>
            <a:r>
              <a:rPr lang="en-AU" sz="3200" b="1" dirty="0"/>
              <a:t>. It’s irreversible* (but there’s an asterisk</a:t>
            </a:r>
            <a:r>
              <a:rPr lang="en-AU" sz="3200" b="1" dirty="0" smtClean="0"/>
              <a:t>).</a:t>
            </a:r>
          </a:p>
        </p:txBody>
      </p:sp>
      <p:sp>
        <p:nvSpPr>
          <p:cNvPr id="2" name="Rectangle 1"/>
          <p:cNvSpPr/>
          <p:nvPr/>
        </p:nvSpPr>
        <p:spPr>
          <a:xfrm>
            <a:off x="0" y="6076"/>
            <a:ext cx="8964488" cy="800219"/>
          </a:xfrm>
          <a:prstGeom prst="rect">
            <a:avLst/>
          </a:prstGeom>
        </p:spPr>
        <p:txBody>
          <a:bodyPr wrap="square">
            <a:spAutoFit/>
          </a:bodyPr>
          <a:lstStyle/>
          <a:p>
            <a:pPr algn="ctr"/>
            <a:r>
              <a:rPr lang="en-AU" sz="2800" b="1" u="sng" dirty="0" err="1"/>
              <a:t>Center</a:t>
            </a:r>
            <a:r>
              <a:rPr lang="en-AU" sz="2800" b="1" u="sng" dirty="0"/>
              <a:t> for Global Development Takeaways from IPCC </a:t>
            </a:r>
            <a:r>
              <a:rPr lang="en-AU" sz="2800" b="1" u="sng" dirty="0" smtClean="0"/>
              <a:t>5</a:t>
            </a:r>
          </a:p>
          <a:p>
            <a:pPr algn="ctr"/>
            <a:r>
              <a:rPr lang="en-AU" b="1" dirty="0">
                <a:hlinkClick r:id="rId2"/>
              </a:rPr>
              <a:t>https://www.devex.com/en/news/12-takeaways-from-the-ipcc-report/81997</a:t>
            </a:r>
            <a:r>
              <a:rPr lang="en-AU" b="1" dirty="0"/>
              <a:t> </a:t>
            </a:r>
          </a:p>
        </p:txBody>
      </p:sp>
      <p:sp>
        <p:nvSpPr>
          <p:cNvPr id="3" name="TextBox 2"/>
          <p:cNvSpPr txBox="1"/>
          <p:nvPr/>
        </p:nvSpPr>
        <p:spPr>
          <a:xfrm>
            <a:off x="7308304" y="3429000"/>
            <a:ext cx="1512168" cy="1446550"/>
          </a:xfrm>
          <a:prstGeom prst="rect">
            <a:avLst/>
          </a:prstGeom>
          <a:noFill/>
        </p:spPr>
        <p:txBody>
          <a:bodyPr wrap="square" rtlCol="0">
            <a:spAutoFit/>
          </a:bodyPr>
          <a:lstStyle/>
          <a:p>
            <a:r>
              <a:rPr lang="en-AU" sz="8800" b="1" dirty="0" smtClean="0"/>
              <a:t>*?</a:t>
            </a:r>
            <a:endParaRPr lang="en-AU" sz="8800" b="1" dirty="0"/>
          </a:p>
        </p:txBody>
      </p:sp>
    </p:spTree>
    <p:extLst>
      <p:ext uri="{BB962C8B-B14F-4D97-AF65-F5344CB8AC3E}">
        <p14:creationId xmlns:p14="http://schemas.microsoft.com/office/powerpoint/2010/main" val="24239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3">
                                            <p:bg/>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3">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73">
                                            <p:txEl>
                                              <p:pRg st="1" end="1"/>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73">
                                            <p:txEl>
                                              <p:pRg st="2" end="2"/>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73">
                                            <p:txEl>
                                              <p:pRg st="4" end="4"/>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73">
                                            <p:txEl>
                                              <p:pRg st="5" end="5"/>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73">
                                            <p:txEl>
                                              <p:pRg st="6" end="6"/>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73">
                                            <p:txEl>
                                              <p:pRg st="7" end="7"/>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73">
                                            <p:txEl>
                                              <p:pRg st="8" end="8"/>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73">
                                            <p:txEl>
                                              <p:pRg st="9" end="9"/>
                                            </p:txEl>
                                          </p:spTgt>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73">
                                            <p:txEl>
                                              <p:pRg st="10" end="10"/>
                                            </p:txEl>
                                          </p:spTgt>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7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animBg="1" advAuto="100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83936"/>
          </a:xfrm>
          <a:prstGeom prst="rect">
            <a:avLst/>
          </a:prstGeom>
          <a:solidFill>
            <a:srgbClr val="99FF99"/>
          </a:solidFill>
        </p:spPr>
        <p:txBody>
          <a:bodyPr wrap="square">
            <a:spAutoFit/>
          </a:bodyPr>
          <a:lstStyle/>
          <a:p>
            <a:pPr algn="ctr"/>
            <a:r>
              <a:rPr lang="en-AU" sz="3600" b="1" u="sng" dirty="0" smtClean="0"/>
              <a:t>Inter-Governmental Panel on Climate Change</a:t>
            </a:r>
          </a:p>
          <a:p>
            <a:pPr algn="ctr"/>
            <a:r>
              <a:rPr lang="en-AU" sz="4400" b="1" u="sng" dirty="0" smtClean="0"/>
              <a:t>5</a:t>
            </a:r>
            <a:r>
              <a:rPr lang="en-AU" sz="4400" b="1" u="sng" baseline="30000" dirty="0" smtClean="0"/>
              <a:t>TH</a:t>
            </a:r>
            <a:r>
              <a:rPr lang="en-AU" sz="4400" b="1" u="sng" dirty="0" smtClean="0"/>
              <a:t> </a:t>
            </a:r>
            <a:r>
              <a:rPr lang="en-AU" sz="4400" b="1" u="sng" dirty="0"/>
              <a:t>ASSESSMENT REPORT, </a:t>
            </a:r>
            <a:r>
              <a:rPr lang="en-AU" sz="4400" b="1" u="sng" dirty="0" smtClean="0"/>
              <a:t>2013</a:t>
            </a:r>
          </a:p>
          <a:p>
            <a:pPr algn="ctr"/>
            <a:endParaRPr lang="en-AU" sz="4400" b="1" u="sng" dirty="0"/>
          </a:p>
          <a:p>
            <a:pPr algn="ctr"/>
            <a:r>
              <a:rPr lang="en-AU" sz="4400" dirty="0" smtClean="0"/>
              <a:t>“A </a:t>
            </a:r>
            <a:r>
              <a:rPr lang="en-AU" sz="4400" dirty="0"/>
              <a:t>large fraction of anthropogenic climate change resulting from CO2 emissions is </a:t>
            </a:r>
            <a:r>
              <a:rPr lang="en-AU" sz="4400" u="sng" dirty="0"/>
              <a:t>irreversible</a:t>
            </a:r>
            <a:r>
              <a:rPr lang="en-AU" sz="4400" dirty="0"/>
              <a:t> on a multi-century to millennial time </a:t>
            </a:r>
            <a:r>
              <a:rPr lang="en-AU" sz="4400" dirty="0" smtClean="0"/>
              <a:t>scale,</a:t>
            </a:r>
            <a:r>
              <a:rPr lang="en-AU" sz="8000" b="1" baseline="-4000" dirty="0" smtClean="0"/>
              <a:t>*</a:t>
            </a:r>
          </a:p>
          <a:p>
            <a:pPr algn="ctr"/>
            <a:r>
              <a:rPr lang="en-AU" sz="4400" b="1" u="sng" dirty="0" smtClean="0"/>
              <a:t>except </a:t>
            </a:r>
            <a:r>
              <a:rPr lang="en-AU" sz="4400" b="1" u="sng" dirty="0"/>
              <a:t>in the case of a large net removal of CO2 from the atmosphere over a sustained period</a:t>
            </a:r>
            <a:r>
              <a:rPr lang="en-AU" sz="4400" u="sng" dirty="0" smtClean="0"/>
              <a:t>.”</a:t>
            </a:r>
          </a:p>
        </p:txBody>
      </p:sp>
    </p:spTree>
    <p:extLst>
      <p:ext uri="{BB962C8B-B14F-4D97-AF65-F5344CB8AC3E}">
        <p14:creationId xmlns:p14="http://schemas.microsoft.com/office/powerpoint/2010/main" val="2483533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896</Words>
  <Application>Microsoft Office PowerPoint</Application>
  <PresentationFormat>On-screen Show (4:3)</PresentationFormat>
  <Paragraphs>140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Tulip</dc:creator>
  <cp:lastModifiedBy>Robert Tulip</cp:lastModifiedBy>
  <cp:revision>64</cp:revision>
  <dcterms:created xsi:type="dcterms:W3CDTF">2014-01-22T03:11:26Z</dcterms:created>
  <dcterms:modified xsi:type="dcterms:W3CDTF">2014-02-19T12:31:43Z</dcterms:modified>
</cp:coreProperties>
</file>